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6" d="100"/>
          <a:sy n="76"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1/15/2019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4.jpe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www.betterbuys.com/estimating-password-cracking-times/" TargetMode="External"/><Relationship Id="rId2" Type="http://schemas.openxmlformats.org/officeDocument/2006/relationships/hyperlink" Target="https://motherboard.vice.com/en_us/article/59jq8a/how-to-make-a-secure-iphone-passcode-6-digit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70DEDE-6460-4CF9-B4C9-F6B6D637EFA9}"/>
              </a:ext>
            </a:extLst>
          </p:cNvPr>
          <p:cNvPicPr>
            <a:picLocks noChangeAspect="1"/>
          </p:cNvPicPr>
          <p:nvPr/>
        </p:nvPicPr>
        <p:blipFill>
          <a:blip r:embed="rId2"/>
          <a:stretch>
            <a:fillRect/>
          </a:stretch>
        </p:blipFill>
        <p:spPr>
          <a:xfrm>
            <a:off x="2923616" y="1807992"/>
            <a:ext cx="5887025" cy="5050008"/>
          </a:xfrm>
          <a:prstGeom prst="rect">
            <a:avLst/>
          </a:prstGeom>
        </p:spPr>
      </p:pic>
      <p:sp>
        <p:nvSpPr>
          <p:cNvPr id="2" name="Title 1">
            <a:extLst>
              <a:ext uri="{FF2B5EF4-FFF2-40B4-BE49-F238E27FC236}">
                <a16:creationId xmlns:a16="http://schemas.microsoft.com/office/drawing/2014/main" id="{CA97AC13-8BCF-4D74-AF21-6B6231F1EB6B}"/>
              </a:ext>
            </a:extLst>
          </p:cNvPr>
          <p:cNvSpPr>
            <a:spLocks noGrp="1"/>
          </p:cNvSpPr>
          <p:nvPr>
            <p:ph type="ctrTitle"/>
          </p:nvPr>
        </p:nvSpPr>
        <p:spPr/>
        <p:txBody>
          <a:bodyPr/>
          <a:lstStyle/>
          <a:p>
            <a:endParaRPr lang="en-ZA" dirty="0"/>
          </a:p>
        </p:txBody>
      </p:sp>
      <p:sp>
        <p:nvSpPr>
          <p:cNvPr id="3" name="Subtitle 2">
            <a:extLst>
              <a:ext uri="{FF2B5EF4-FFF2-40B4-BE49-F238E27FC236}">
                <a16:creationId xmlns:a16="http://schemas.microsoft.com/office/drawing/2014/main" id="{0D9178E1-B365-40B5-A24A-E8E820DE3AFE}"/>
              </a:ext>
            </a:extLst>
          </p:cNvPr>
          <p:cNvSpPr>
            <a:spLocks noGrp="1"/>
          </p:cNvSpPr>
          <p:nvPr>
            <p:ph type="subTitle" idx="1"/>
          </p:nvPr>
        </p:nvSpPr>
        <p:spPr>
          <a:xfrm>
            <a:off x="1876424" y="1904292"/>
            <a:ext cx="8791575" cy="4797424"/>
          </a:xfrm>
        </p:spPr>
        <p:txBody>
          <a:bodyPr/>
          <a:lstStyle/>
          <a:p>
            <a:pPr algn="ctr"/>
            <a:r>
              <a:rPr lang="en-ZA" b="1" u="sng" dirty="0">
                <a:solidFill>
                  <a:schemeClr val="bg1"/>
                </a:solidFill>
              </a:rPr>
              <a:t>MDVR Problems and solutions</a:t>
            </a:r>
          </a:p>
          <a:p>
            <a:pPr algn="ctr"/>
            <a:endParaRPr lang="en-ZA" dirty="0"/>
          </a:p>
          <a:p>
            <a:pPr algn="ctr"/>
            <a:endParaRPr lang="en-ZA" dirty="0"/>
          </a:p>
        </p:txBody>
      </p:sp>
      <p:pic>
        <p:nvPicPr>
          <p:cNvPr id="7" name="Picture 6">
            <a:extLst>
              <a:ext uri="{FF2B5EF4-FFF2-40B4-BE49-F238E27FC236}">
                <a16:creationId xmlns:a16="http://schemas.microsoft.com/office/drawing/2014/main" id="{E6F44850-5BA1-49D0-B33E-7D393709C2D2}"/>
              </a:ext>
            </a:extLst>
          </p:cNvPr>
          <p:cNvPicPr>
            <a:picLocks noChangeAspect="1"/>
          </p:cNvPicPr>
          <p:nvPr/>
        </p:nvPicPr>
        <p:blipFill>
          <a:blip r:embed="rId3"/>
          <a:stretch>
            <a:fillRect/>
          </a:stretch>
        </p:blipFill>
        <p:spPr>
          <a:xfrm>
            <a:off x="1314450" y="156284"/>
            <a:ext cx="9563100" cy="1748008"/>
          </a:xfrm>
          <a:prstGeom prst="rect">
            <a:avLst/>
          </a:prstGeom>
        </p:spPr>
      </p:pic>
    </p:spTree>
    <p:extLst>
      <p:ext uri="{BB962C8B-B14F-4D97-AF65-F5344CB8AC3E}">
        <p14:creationId xmlns:p14="http://schemas.microsoft.com/office/powerpoint/2010/main" val="106321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832F-492A-4F0B-A308-B2F45AB8B25E}"/>
              </a:ext>
            </a:extLst>
          </p:cNvPr>
          <p:cNvSpPr>
            <a:spLocks noGrp="1"/>
          </p:cNvSpPr>
          <p:nvPr>
            <p:ph type="title"/>
          </p:nvPr>
        </p:nvSpPr>
        <p:spPr/>
        <p:txBody>
          <a:bodyPr/>
          <a:lstStyle/>
          <a:p>
            <a:pPr algn="ctr"/>
            <a:r>
              <a:rPr lang="en-ZA" dirty="0"/>
              <a:t>Log SIM mobile phone number in CMS.</a:t>
            </a:r>
            <a:br>
              <a:rPr lang="en-ZA" dirty="0"/>
            </a:br>
            <a:endParaRPr lang="en-ZA" dirty="0"/>
          </a:p>
        </p:txBody>
      </p:sp>
      <p:sp>
        <p:nvSpPr>
          <p:cNvPr id="3" name="Content Placeholder 2">
            <a:extLst>
              <a:ext uri="{FF2B5EF4-FFF2-40B4-BE49-F238E27FC236}">
                <a16:creationId xmlns:a16="http://schemas.microsoft.com/office/drawing/2014/main" id="{191C1350-DE50-4453-935B-72F21D1D19A3}"/>
              </a:ext>
            </a:extLst>
          </p:cNvPr>
          <p:cNvSpPr>
            <a:spLocks noGrp="1"/>
          </p:cNvSpPr>
          <p:nvPr>
            <p:ph idx="1"/>
          </p:nvPr>
        </p:nvSpPr>
        <p:spPr/>
        <p:txBody>
          <a:bodyPr/>
          <a:lstStyle/>
          <a:p>
            <a:pPr>
              <a:buFont typeface="Wingdings" panose="05000000000000000000" pitchFamily="2" charset="2"/>
              <a:buChar char="Ø"/>
            </a:pPr>
            <a:r>
              <a:rPr lang="en-ZA" dirty="0"/>
              <a:t>We need to know what SIM card IMEI and number is in the device at all times.</a:t>
            </a:r>
          </a:p>
        </p:txBody>
      </p:sp>
      <p:pic>
        <p:nvPicPr>
          <p:cNvPr id="4" name="Picture 3">
            <a:extLst>
              <a:ext uri="{FF2B5EF4-FFF2-40B4-BE49-F238E27FC236}">
                <a16:creationId xmlns:a16="http://schemas.microsoft.com/office/drawing/2014/main" id="{AE7D1507-EC10-4892-B1BE-A91A10CC8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45" y="4283242"/>
            <a:ext cx="7175349" cy="2165684"/>
          </a:xfrm>
          <a:prstGeom prst="rect">
            <a:avLst/>
          </a:prstGeom>
        </p:spPr>
      </p:pic>
      <p:pic>
        <p:nvPicPr>
          <p:cNvPr id="5" name="Picture 4">
            <a:extLst>
              <a:ext uri="{FF2B5EF4-FFF2-40B4-BE49-F238E27FC236}">
                <a16:creationId xmlns:a16="http://schemas.microsoft.com/office/drawing/2014/main" id="{4E014E81-7868-4837-BD57-DE3EB3E6D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538" y="2933285"/>
            <a:ext cx="4342517" cy="3833169"/>
          </a:xfrm>
          <a:prstGeom prst="rect">
            <a:avLst/>
          </a:prstGeom>
        </p:spPr>
      </p:pic>
      <p:pic>
        <p:nvPicPr>
          <p:cNvPr id="6" name="Picture 5">
            <a:extLst>
              <a:ext uri="{FF2B5EF4-FFF2-40B4-BE49-F238E27FC236}">
                <a16:creationId xmlns:a16="http://schemas.microsoft.com/office/drawing/2014/main" id="{78D35445-F808-4195-BEAD-315A71678144}"/>
              </a:ext>
            </a:extLst>
          </p:cNvPr>
          <p:cNvPicPr>
            <a:picLocks noChangeAspect="1"/>
          </p:cNvPicPr>
          <p:nvPr/>
        </p:nvPicPr>
        <p:blipFill>
          <a:blip r:embed="rId4"/>
          <a:stretch>
            <a:fillRect/>
          </a:stretch>
        </p:blipFill>
        <p:spPr>
          <a:xfrm>
            <a:off x="9030095" y="62364"/>
            <a:ext cx="3161905" cy="749206"/>
          </a:xfrm>
          <a:prstGeom prst="rect">
            <a:avLst/>
          </a:prstGeom>
        </p:spPr>
      </p:pic>
    </p:spTree>
    <p:extLst>
      <p:ext uri="{BB962C8B-B14F-4D97-AF65-F5344CB8AC3E}">
        <p14:creationId xmlns:p14="http://schemas.microsoft.com/office/powerpoint/2010/main" val="66039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2C00-7B32-4B0F-A266-630742C9E4C9}"/>
              </a:ext>
            </a:extLst>
          </p:cNvPr>
          <p:cNvSpPr>
            <a:spLocks noGrp="1"/>
          </p:cNvSpPr>
          <p:nvPr>
            <p:ph type="title"/>
          </p:nvPr>
        </p:nvSpPr>
        <p:spPr/>
        <p:txBody>
          <a:bodyPr/>
          <a:lstStyle/>
          <a:p>
            <a:pPr algn="ctr"/>
            <a:r>
              <a:rPr lang="en-ZA" dirty="0"/>
              <a:t>Connect laptop to configure MDVR-XXXX.</a:t>
            </a:r>
            <a:br>
              <a:rPr lang="en-ZA" dirty="0"/>
            </a:br>
            <a:endParaRPr lang="en-ZA" dirty="0"/>
          </a:p>
        </p:txBody>
      </p:sp>
      <p:sp>
        <p:nvSpPr>
          <p:cNvPr id="3" name="Content Placeholder 2">
            <a:extLst>
              <a:ext uri="{FF2B5EF4-FFF2-40B4-BE49-F238E27FC236}">
                <a16:creationId xmlns:a16="http://schemas.microsoft.com/office/drawing/2014/main" id="{5A1AC0BE-CE99-41FC-8170-E41648B067B9}"/>
              </a:ext>
            </a:extLst>
          </p:cNvPr>
          <p:cNvSpPr>
            <a:spLocks noGrp="1"/>
          </p:cNvSpPr>
          <p:nvPr>
            <p:ph idx="1"/>
          </p:nvPr>
        </p:nvSpPr>
        <p:spPr>
          <a:xfrm>
            <a:off x="1141412" y="1881051"/>
            <a:ext cx="9905999" cy="3910150"/>
          </a:xfrm>
        </p:spPr>
        <p:txBody>
          <a:bodyPr/>
          <a:lstStyle/>
          <a:p>
            <a:pPr>
              <a:spcBef>
                <a:spcPts val="600"/>
              </a:spcBef>
              <a:buFont typeface="Wingdings" panose="05000000000000000000" pitchFamily="2" charset="2"/>
              <a:buChar char="Ø"/>
            </a:pPr>
            <a:r>
              <a:rPr lang="en-ZA" dirty="0"/>
              <a:t>We need to be able to configure the device by physically plugging in a LAN cable.</a:t>
            </a:r>
          </a:p>
          <a:p>
            <a:pPr>
              <a:spcBef>
                <a:spcPts val="600"/>
              </a:spcBef>
              <a:buFont typeface="Wingdings" panose="05000000000000000000" pitchFamily="2" charset="2"/>
              <a:buChar char="Ø"/>
            </a:pPr>
            <a:r>
              <a:rPr lang="en-ZA" dirty="0"/>
              <a:t>This is needed to setup devices on a large scale.</a:t>
            </a:r>
          </a:p>
          <a:p>
            <a:pPr>
              <a:spcBef>
                <a:spcPts val="600"/>
              </a:spcBef>
              <a:buFont typeface="Wingdings" panose="05000000000000000000" pitchFamily="2" charset="2"/>
              <a:buChar char="Ø"/>
            </a:pPr>
            <a:r>
              <a:rPr lang="en-ZA" dirty="0"/>
              <a:t>This method will also prove to be efficient with our technicians. </a:t>
            </a:r>
          </a:p>
          <a:p>
            <a:endParaRPr lang="en-ZA" dirty="0"/>
          </a:p>
        </p:txBody>
      </p:sp>
      <p:pic>
        <p:nvPicPr>
          <p:cNvPr id="4" name="Picture 3">
            <a:extLst>
              <a:ext uri="{FF2B5EF4-FFF2-40B4-BE49-F238E27FC236}">
                <a16:creationId xmlns:a16="http://schemas.microsoft.com/office/drawing/2014/main" id="{B06F0F58-6F78-4722-A8F0-D446F697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4041423"/>
            <a:ext cx="4195979" cy="2710981"/>
          </a:xfrm>
          <a:prstGeom prst="rect">
            <a:avLst/>
          </a:prstGeom>
        </p:spPr>
      </p:pic>
      <p:pic>
        <p:nvPicPr>
          <p:cNvPr id="5" name="Picture 4">
            <a:extLst>
              <a:ext uri="{FF2B5EF4-FFF2-40B4-BE49-F238E27FC236}">
                <a16:creationId xmlns:a16="http://schemas.microsoft.com/office/drawing/2014/main" id="{ADA842BB-ABF7-4B84-8AA2-4B7E3518D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534" y="4014078"/>
            <a:ext cx="6606506" cy="2738326"/>
          </a:xfrm>
          <a:prstGeom prst="rect">
            <a:avLst/>
          </a:prstGeom>
        </p:spPr>
      </p:pic>
      <p:pic>
        <p:nvPicPr>
          <p:cNvPr id="6" name="Picture 5">
            <a:extLst>
              <a:ext uri="{FF2B5EF4-FFF2-40B4-BE49-F238E27FC236}">
                <a16:creationId xmlns:a16="http://schemas.microsoft.com/office/drawing/2014/main" id="{E8A0127B-A872-4ACE-BA08-4E013FD9E22C}"/>
              </a:ext>
            </a:extLst>
          </p:cNvPr>
          <p:cNvPicPr>
            <a:picLocks noChangeAspect="1"/>
          </p:cNvPicPr>
          <p:nvPr/>
        </p:nvPicPr>
        <p:blipFill>
          <a:blip r:embed="rId4"/>
          <a:stretch>
            <a:fillRect/>
          </a:stretch>
        </p:blipFill>
        <p:spPr>
          <a:xfrm>
            <a:off x="9030095" y="103360"/>
            <a:ext cx="3161905" cy="749206"/>
          </a:xfrm>
          <a:prstGeom prst="rect">
            <a:avLst/>
          </a:prstGeom>
        </p:spPr>
      </p:pic>
    </p:spTree>
    <p:extLst>
      <p:ext uri="{BB962C8B-B14F-4D97-AF65-F5344CB8AC3E}">
        <p14:creationId xmlns:p14="http://schemas.microsoft.com/office/powerpoint/2010/main" val="381540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4A9-F4BB-4B36-A588-39EDBB301665}"/>
              </a:ext>
            </a:extLst>
          </p:cNvPr>
          <p:cNvSpPr>
            <a:spLocks noGrp="1"/>
          </p:cNvSpPr>
          <p:nvPr>
            <p:ph type="title"/>
          </p:nvPr>
        </p:nvSpPr>
        <p:spPr/>
        <p:txBody>
          <a:bodyPr/>
          <a:lstStyle/>
          <a:p>
            <a:pPr algn="ctr"/>
            <a:r>
              <a:rPr lang="en-ZA" dirty="0"/>
              <a:t>Dump log file once a day to server.</a:t>
            </a:r>
            <a:br>
              <a:rPr lang="en-ZA" dirty="0"/>
            </a:br>
            <a:endParaRPr lang="en-ZA" dirty="0"/>
          </a:p>
        </p:txBody>
      </p:sp>
      <p:sp>
        <p:nvSpPr>
          <p:cNvPr id="3" name="Content Placeholder 2">
            <a:extLst>
              <a:ext uri="{FF2B5EF4-FFF2-40B4-BE49-F238E27FC236}">
                <a16:creationId xmlns:a16="http://schemas.microsoft.com/office/drawing/2014/main" id="{D2594F5C-31A8-4047-86B6-E5FDF5EC084C}"/>
              </a:ext>
            </a:extLst>
          </p:cNvPr>
          <p:cNvSpPr>
            <a:spLocks noGrp="1"/>
          </p:cNvSpPr>
          <p:nvPr>
            <p:ph idx="1"/>
          </p:nvPr>
        </p:nvSpPr>
        <p:spPr>
          <a:xfrm>
            <a:off x="1141412" y="1737360"/>
            <a:ext cx="9905999" cy="4053841"/>
          </a:xfrm>
        </p:spPr>
        <p:txBody>
          <a:bodyPr>
            <a:normAutofit/>
          </a:bodyPr>
          <a:lstStyle/>
          <a:p>
            <a:pPr>
              <a:spcBef>
                <a:spcPts val="600"/>
              </a:spcBef>
              <a:buFont typeface="Wingdings" panose="05000000000000000000" pitchFamily="2" charset="2"/>
              <a:buChar char="Ø"/>
            </a:pPr>
            <a:r>
              <a:rPr lang="en-ZA" sz="2000" dirty="0"/>
              <a:t>We need to monitor device log files in order to troubleshoot current and potential problems.</a:t>
            </a:r>
          </a:p>
          <a:p>
            <a:pPr>
              <a:spcBef>
                <a:spcPts val="600"/>
              </a:spcBef>
              <a:buFont typeface="Wingdings" panose="05000000000000000000" pitchFamily="2" charset="2"/>
              <a:buChar char="Ø"/>
            </a:pPr>
            <a:r>
              <a:rPr lang="en-ZA" sz="2000" dirty="0"/>
              <a:t>The </a:t>
            </a:r>
            <a:r>
              <a:rPr lang="en-ZA" sz="2000" b="1" dirty="0"/>
              <a:t>debug.log</a:t>
            </a:r>
            <a:r>
              <a:rPr lang="en-ZA" sz="2000" dirty="0"/>
              <a:t> and </a:t>
            </a:r>
            <a:r>
              <a:rPr lang="en-ZA" sz="2000" b="1" dirty="0" err="1"/>
              <a:t>debug.log.bak</a:t>
            </a:r>
            <a:r>
              <a:rPr lang="en-ZA" sz="2000" dirty="0"/>
              <a:t> files are very useful. Especially when a client requires information when a device is not working correctly.</a:t>
            </a:r>
          </a:p>
          <a:p>
            <a:pPr>
              <a:spcBef>
                <a:spcPts val="600"/>
              </a:spcBef>
              <a:buFont typeface="Wingdings" panose="05000000000000000000" pitchFamily="2" charset="2"/>
              <a:buChar char="Ø"/>
            </a:pPr>
            <a:r>
              <a:rPr lang="en-ZA" sz="2000" dirty="0"/>
              <a:t>Therefore we need the device to send a log file via FTP to our server everyday. We have enough space and will delete logs older than 3 months.</a:t>
            </a:r>
          </a:p>
          <a:p>
            <a:endParaRPr lang="en-ZA" sz="2000" dirty="0"/>
          </a:p>
        </p:txBody>
      </p:sp>
      <p:pic>
        <p:nvPicPr>
          <p:cNvPr id="4" name="Picture 3">
            <a:extLst>
              <a:ext uri="{FF2B5EF4-FFF2-40B4-BE49-F238E27FC236}">
                <a16:creationId xmlns:a16="http://schemas.microsoft.com/office/drawing/2014/main" id="{A1B7DC39-CF16-45F4-9540-02547BF0D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8" y="4018845"/>
            <a:ext cx="6113676" cy="2675466"/>
          </a:xfrm>
          <a:prstGeom prst="rect">
            <a:avLst/>
          </a:prstGeom>
        </p:spPr>
      </p:pic>
      <p:pic>
        <p:nvPicPr>
          <p:cNvPr id="5" name="Picture 4">
            <a:extLst>
              <a:ext uri="{FF2B5EF4-FFF2-40B4-BE49-F238E27FC236}">
                <a16:creationId xmlns:a16="http://schemas.microsoft.com/office/drawing/2014/main" id="{24A9FFCD-6CAD-4341-984A-A10CFB16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30" y="3815113"/>
            <a:ext cx="3850052" cy="2879198"/>
          </a:xfrm>
          <a:prstGeom prst="rect">
            <a:avLst/>
          </a:prstGeom>
        </p:spPr>
      </p:pic>
      <p:pic>
        <p:nvPicPr>
          <p:cNvPr id="6" name="Picture 5">
            <a:extLst>
              <a:ext uri="{FF2B5EF4-FFF2-40B4-BE49-F238E27FC236}">
                <a16:creationId xmlns:a16="http://schemas.microsoft.com/office/drawing/2014/main" id="{9A85B6CB-775D-4215-A093-008C17147F9F}"/>
              </a:ext>
            </a:extLst>
          </p:cNvPr>
          <p:cNvPicPr>
            <a:picLocks noChangeAspect="1"/>
          </p:cNvPicPr>
          <p:nvPr/>
        </p:nvPicPr>
        <p:blipFill>
          <a:blip r:embed="rId4"/>
          <a:stretch>
            <a:fillRect/>
          </a:stretch>
        </p:blipFill>
        <p:spPr>
          <a:xfrm>
            <a:off x="9030095" y="119362"/>
            <a:ext cx="3161905" cy="749206"/>
          </a:xfrm>
          <a:prstGeom prst="rect">
            <a:avLst/>
          </a:prstGeom>
        </p:spPr>
      </p:pic>
    </p:spTree>
    <p:extLst>
      <p:ext uri="{BB962C8B-B14F-4D97-AF65-F5344CB8AC3E}">
        <p14:creationId xmlns:p14="http://schemas.microsoft.com/office/powerpoint/2010/main" val="292806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6AC9-BFC2-47A7-97CB-22862B9A3D84}"/>
              </a:ext>
            </a:extLst>
          </p:cNvPr>
          <p:cNvSpPr>
            <a:spLocks noGrp="1"/>
          </p:cNvSpPr>
          <p:nvPr>
            <p:ph type="title"/>
          </p:nvPr>
        </p:nvSpPr>
        <p:spPr/>
        <p:txBody>
          <a:bodyPr>
            <a:normAutofit fontScale="90000"/>
          </a:bodyPr>
          <a:lstStyle/>
          <a:p>
            <a:pPr algn="ctr"/>
            <a:r>
              <a:rPr lang="en-ZA" dirty="0"/>
              <a:t>Tools to flash O.S to device and copy of O.S.</a:t>
            </a:r>
            <a:br>
              <a:rPr lang="en-ZA" dirty="0"/>
            </a:br>
            <a:endParaRPr lang="en-ZA" dirty="0"/>
          </a:p>
        </p:txBody>
      </p:sp>
      <p:sp>
        <p:nvSpPr>
          <p:cNvPr id="3" name="Content Placeholder 2">
            <a:extLst>
              <a:ext uri="{FF2B5EF4-FFF2-40B4-BE49-F238E27FC236}">
                <a16:creationId xmlns:a16="http://schemas.microsoft.com/office/drawing/2014/main" id="{941DA8C7-5180-4CB8-B374-7AFE5FFE5094}"/>
              </a:ext>
            </a:extLst>
          </p:cNvPr>
          <p:cNvSpPr>
            <a:spLocks noGrp="1"/>
          </p:cNvSpPr>
          <p:nvPr>
            <p:ph idx="1"/>
          </p:nvPr>
        </p:nvSpPr>
        <p:spPr>
          <a:xfrm>
            <a:off x="1141412" y="1476103"/>
            <a:ext cx="9905999" cy="4315098"/>
          </a:xfrm>
        </p:spPr>
        <p:txBody>
          <a:bodyPr/>
          <a:lstStyle/>
          <a:p>
            <a:pPr>
              <a:spcBef>
                <a:spcPts val="600"/>
              </a:spcBef>
              <a:buFont typeface="Wingdings" panose="05000000000000000000" pitchFamily="2" charset="2"/>
              <a:buChar char="Ø"/>
            </a:pPr>
            <a:r>
              <a:rPr lang="en-ZA" dirty="0"/>
              <a:t>We need to be able to re-flash the device with it’s O.S in the case where the device is slow or not working properly.</a:t>
            </a:r>
          </a:p>
          <a:p>
            <a:pPr>
              <a:spcBef>
                <a:spcPts val="600"/>
              </a:spcBef>
              <a:buFont typeface="Wingdings" panose="05000000000000000000" pitchFamily="2" charset="2"/>
              <a:buChar char="Ø"/>
            </a:pPr>
            <a:r>
              <a:rPr lang="en-ZA" dirty="0"/>
              <a:t>This is necessary in the fault finding process and it will prevent the cost of shipping back faulty devices which could have been fixed in South Africa.</a:t>
            </a:r>
          </a:p>
          <a:p>
            <a:pPr>
              <a:spcBef>
                <a:spcPts val="600"/>
              </a:spcBef>
              <a:buFont typeface="Wingdings" panose="05000000000000000000" pitchFamily="2" charset="2"/>
              <a:buChar char="Ø"/>
            </a:pPr>
            <a:r>
              <a:rPr lang="en-ZA" dirty="0"/>
              <a:t>Das u-boot bootloader and </a:t>
            </a:r>
            <a:r>
              <a:rPr lang="en-ZA" dirty="0" err="1"/>
              <a:t>Busybox</a:t>
            </a:r>
            <a:r>
              <a:rPr lang="en-ZA" dirty="0"/>
              <a:t> embedded  Unix tools. </a:t>
            </a:r>
            <a:r>
              <a:rPr lang="en-ZA" sz="1100" dirty="0"/>
              <a:t>$: </a:t>
            </a:r>
            <a:r>
              <a:rPr lang="en-ZA" sz="1100" dirty="0" err="1"/>
              <a:t>busybox</a:t>
            </a:r>
            <a:r>
              <a:rPr lang="en-ZA" sz="1100" dirty="0"/>
              <a:t> | head</a:t>
            </a:r>
          </a:p>
          <a:p>
            <a:endParaRPr lang="en-ZA" dirty="0"/>
          </a:p>
        </p:txBody>
      </p:sp>
      <p:pic>
        <p:nvPicPr>
          <p:cNvPr id="4" name="Picture 3">
            <a:extLst>
              <a:ext uri="{FF2B5EF4-FFF2-40B4-BE49-F238E27FC236}">
                <a16:creationId xmlns:a16="http://schemas.microsoft.com/office/drawing/2014/main" id="{85D29185-BE33-43AF-9EA9-94F5D69C7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2" y="4380089"/>
            <a:ext cx="5724525" cy="2360436"/>
          </a:xfrm>
          <a:prstGeom prst="rect">
            <a:avLst/>
          </a:prstGeom>
        </p:spPr>
      </p:pic>
      <p:pic>
        <p:nvPicPr>
          <p:cNvPr id="5" name="Picture 4">
            <a:extLst>
              <a:ext uri="{FF2B5EF4-FFF2-40B4-BE49-F238E27FC236}">
                <a16:creationId xmlns:a16="http://schemas.microsoft.com/office/drawing/2014/main" id="{EBB29582-E38D-41F3-83F7-D6F5EFBB5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6297" y="3917245"/>
            <a:ext cx="2571455" cy="2928762"/>
          </a:xfrm>
          <a:prstGeom prst="rect">
            <a:avLst/>
          </a:prstGeom>
        </p:spPr>
      </p:pic>
      <p:pic>
        <p:nvPicPr>
          <p:cNvPr id="6" name="Picture 5">
            <a:extLst>
              <a:ext uri="{FF2B5EF4-FFF2-40B4-BE49-F238E27FC236}">
                <a16:creationId xmlns:a16="http://schemas.microsoft.com/office/drawing/2014/main" id="{E9D83874-F568-475C-9241-0513EFF32D2D}"/>
              </a:ext>
            </a:extLst>
          </p:cNvPr>
          <p:cNvPicPr>
            <a:picLocks noChangeAspect="1"/>
          </p:cNvPicPr>
          <p:nvPr/>
        </p:nvPicPr>
        <p:blipFill>
          <a:blip r:embed="rId4"/>
          <a:stretch>
            <a:fillRect/>
          </a:stretch>
        </p:blipFill>
        <p:spPr>
          <a:xfrm>
            <a:off x="9030095" y="152176"/>
            <a:ext cx="3161905" cy="749206"/>
          </a:xfrm>
          <a:prstGeom prst="rect">
            <a:avLst/>
          </a:prstGeom>
        </p:spPr>
      </p:pic>
    </p:spTree>
    <p:extLst>
      <p:ext uri="{BB962C8B-B14F-4D97-AF65-F5344CB8AC3E}">
        <p14:creationId xmlns:p14="http://schemas.microsoft.com/office/powerpoint/2010/main" val="196014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DA61-F76F-4296-B5AE-6DE492D96BC8}"/>
              </a:ext>
            </a:extLst>
          </p:cNvPr>
          <p:cNvSpPr>
            <a:spLocks noGrp="1"/>
          </p:cNvSpPr>
          <p:nvPr>
            <p:ph type="title"/>
          </p:nvPr>
        </p:nvSpPr>
        <p:spPr/>
        <p:txBody>
          <a:bodyPr>
            <a:normAutofit fontScale="90000"/>
          </a:bodyPr>
          <a:lstStyle/>
          <a:p>
            <a:pPr algn="ctr"/>
            <a:r>
              <a:rPr lang="en-ZA" dirty="0"/>
              <a:t>Gerber files and schematic of device for fault finding.</a:t>
            </a:r>
            <a:br>
              <a:rPr lang="en-ZA" dirty="0"/>
            </a:br>
            <a:endParaRPr lang="en-ZA" dirty="0"/>
          </a:p>
        </p:txBody>
      </p:sp>
      <p:sp>
        <p:nvSpPr>
          <p:cNvPr id="3" name="Content Placeholder 2">
            <a:extLst>
              <a:ext uri="{FF2B5EF4-FFF2-40B4-BE49-F238E27FC236}">
                <a16:creationId xmlns:a16="http://schemas.microsoft.com/office/drawing/2014/main" id="{09F8503B-9EA5-4898-AF55-6E245FEB5A5B}"/>
              </a:ext>
            </a:extLst>
          </p:cNvPr>
          <p:cNvSpPr>
            <a:spLocks noGrp="1"/>
          </p:cNvSpPr>
          <p:nvPr>
            <p:ph idx="1"/>
          </p:nvPr>
        </p:nvSpPr>
        <p:spPr>
          <a:xfrm>
            <a:off x="1141412" y="1946366"/>
            <a:ext cx="9905999" cy="3844835"/>
          </a:xfrm>
        </p:spPr>
        <p:txBody>
          <a:bodyPr/>
          <a:lstStyle/>
          <a:p>
            <a:pPr>
              <a:spcBef>
                <a:spcPts val="600"/>
              </a:spcBef>
              <a:buFont typeface="Wingdings" panose="05000000000000000000" pitchFamily="2" charset="2"/>
              <a:buChar char="Ø"/>
            </a:pPr>
            <a:r>
              <a:rPr lang="en-ZA" dirty="0"/>
              <a:t>The devices schematic diagram is needed for when we need to do fault finding on the device.</a:t>
            </a:r>
          </a:p>
          <a:p>
            <a:pPr>
              <a:spcBef>
                <a:spcPts val="600"/>
              </a:spcBef>
              <a:buFont typeface="Wingdings" panose="05000000000000000000" pitchFamily="2" charset="2"/>
              <a:buChar char="Ø"/>
            </a:pPr>
            <a:r>
              <a:rPr lang="en-ZA" dirty="0"/>
              <a:t>This will improve the understanding of the devices function and features.</a:t>
            </a:r>
          </a:p>
          <a:p>
            <a:pPr>
              <a:spcBef>
                <a:spcPts val="600"/>
              </a:spcBef>
              <a:buFont typeface="Wingdings" panose="05000000000000000000" pitchFamily="2" charset="2"/>
              <a:buChar char="Ø"/>
            </a:pPr>
            <a:r>
              <a:rPr lang="en-ZA" dirty="0"/>
              <a:t>Improve sales as clients want a professional explanation of a problem when their device is faulty.</a:t>
            </a:r>
          </a:p>
          <a:p>
            <a:endParaRPr lang="en-ZA" dirty="0"/>
          </a:p>
        </p:txBody>
      </p:sp>
      <p:pic>
        <p:nvPicPr>
          <p:cNvPr id="4" name="Picture 3">
            <a:extLst>
              <a:ext uri="{FF2B5EF4-FFF2-40B4-BE49-F238E27FC236}">
                <a16:creationId xmlns:a16="http://schemas.microsoft.com/office/drawing/2014/main" id="{F37DC924-5BBD-469A-81CE-9E0B44623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8" y="4549424"/>
            <a:ext cx="3948921" cy="2113290"/>
          </a:xfrm>
          <a:prstGeom prst="rect">
            <a:avLst/>
          </a:prstGeom>
        </p:spPr>
      </p:pic>
      <p:pic>
        <p:nvPicPr>
          <p:cNvPr id="5" name="Picture 4">
            <a:extLst>
              <a:ext uri="{FF2B5EF4-FFF2-40B4-BE49-F238E27FC236}">
                <a16:creationId xmlns:a16="http://schemas.microsoft.com/office/drawing/2014/main" id="{2253EF34-559B-41B1-A3A5-18C58004A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769" y="4549424"/>
            <a:ext cx="3720786" cy="2113290"/>
          </a:xfrm>
          <a:prstGeom prst="rect">
            <a:avLst/>
          </a:prstGeom>
        </p:spPr>
      </p:pic>
      <p:pic>
        <p:nvPicPr>
          <p:cNvPr id="6" name="Picture 5">
            <a:extLst>
              <a:ext uri="{FF2B5EF4-FFF2-40B4-BE49-F238E27FC236}">
                <a16:creationId xmlns:a16="http://schemas.microsoft.com/office/drawing/2014/main" id="{69724D2B-5F42-46D2-A285-83AF5985E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479331" y="4771221"/>
            <a:ext cx="2766979" cy="1219200"/>
          </a:xfrm>
          <a:prstGeom prst="rect">
            <a:avLst/>
          </a:prstGeom>
        </p:spPr>
      </p:pic>
      <p:pic>
        <p:nvPicPr>
          <p:cNvPr id="7" name="Picture 6">
            <a:extLst>
              <a:ext uri="{FF2B5EF4-FFF2-40B4-BE49-F238E27FC236}">
                <a16:creationId xmlns:a16="http://schemas.microsoft.com/office/drawing/2014/main" id="{CFAE7698-CFA6-4B4F-A9C8-4A4299D6C8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94684" y="4764736"/>
            <a:ext cx="2766979" cy="1232170"/>
          </a:xfrm>
          <a:prstGeom prst="rect">
            <a:avLst/>
          </a:prstGeom>
        </p:spPr>
      </p:pic>
      <p:pic>
        <p:nvPicPr>
          <p:cNvPr id="8" name="Picture 7">
            <a:extLst>
              <a:ext uri="{FF2B5EF4-FFF2-40B4-BE49-F238E27FC236}">
                <a16:creationId xmlns:a16="http://schemas.microsoft.com/office/drawing/2014/main" id="{E1DB332D-F84F-4DB7-A50F-A6947DA6A474}"/>
              </a:ext>
            </a:extLst>
          </p:cNvPr>
          <p:cNvPicPr>
            <a:picLocks noChangeAspect="1"/>
          </p:cNvPicPr>
          <p:nvPr/>
        </p:nvPicPr>
        <p:blipFill>
          <a:blip r:embed="rId6"/>
          <a:stretch>
            <a:fillRect/>
          </a:stretch>
        </p:blipFill>
        <p:spPr>
          <a:xfrm>
            <a:off x="9030095" y="0"/>
            <a:ext cx="3161905" cy="749206"/>
          </a:xfrm>
          <a:prstGeom prst="rect">
            <a:avLst/>
          </a:prstGeom>
        </p:spPr>
      </p:pic>
    </p:spTree>
    <p:extLst>
      <p:ext uri="{BB962C8B-B14F-4D97-AF65-F5344CB8AC3E}">
        <p14:creationId xmlns:p14="http://schemas.microsoft.com/office/powerpoint/2010/main" val="73213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9E95-4D85-430E-AB65-AA861A731F60}"/>
              </a:ext>
            </a:extLst>
          </p:cNvPr>
          <p:cNvSpPr>
            <a:spLocks noGrp="1"/>
          </p:cNvSpPr>
          <p:nvPr>
            <p:ph type="title"/>
          </p:nvPr>
        </p:nvSpPr>
        <p:spPr/>
        <p:txBody>
          <a:bodyPr/>
          <a:lstStyle/>
          <a:p>
            <a:pPr algn="ctr"/>
            <a:r>
              <a:rPr lang="en-ZA" dirty="0"/>
              <a:t>Testing equipment for repaired devices</a:t>
            </a:r>
            <a:br>
              <a:rPr lang="en-ZA" dirty="0"/>
            </a:br>
            <a:endParaRPr lang="en-ZA" dirty="0"/>
          </a:p>
        </p:txBody>
      </p:sp>
      <p:sp>
        <p:nvSpPr>
          <p:cNvPr id="3" name="Content Placeholder 2">
            <a:extLst>
              <a:ext uri="{FF2B5EF4-FFF2-40B4-BE49-F238E27FC236}">
                <a16:creationId xmlns:a16="http://schemas.microsoft.com/office/drawing/2014/main" id="{6070CBF4-89AE-4998-8805-119F9F2C137D}"/>
              </a:ext>
            </a:extLst>
          </p:cNvPr>
          <p:cNvSpPr>
            <a:spLocks noGrp="1"/>
          </p:cNvSpPr>
          <p:nvPr>
            <p:ph idx="1"/>
          </p:nvPr>
        </p:nvSpPr>
        <p:spPr>
          <a:xfrm>
            <a:off x="888274" y="1658983"/>
            <a:ext cx="10159137" cy="4132218"/>
          </a:xfrm>
        </p:spPr>
        <p:txBody>
          <a:bodyPr/>
          <a:lstStyle/>
          <a:p>
            <a:pPr>
              <a:spcBef>
                <a:spcPts val="600"/>
              </a:spcBef>
              <a:buFont typeface="Wingdings" panose="05000000000000000000" pitchFamily="2" charset="2"/>
              <a:buChar char="Ø"/>
            </a:pPr>
            <a:r>
              <a:rPr lang="en-ZA" dirty="0"/>
              <a:t>We need to get some of the equipment which is used in the factory to test the devices.</a:t>
            </a:r>
          </a:p>
          <a:p>
            <a:pPr>
              <a:spcBef>
                <a:spcPts val="600"/>
              </a:spcBef>
              <a:buFont typeface="Wingdings" panose="05000000000000000000" pitchFamily="2" charset="2"/>
              <a:buChar char="Ø"/>
            </a:pPr>
            <a:r>
              <a:rPr lang="en-ZA" dirty="0"/>
              <a:t>For example: we would need a logic analyser and other tools used to test the devices boards and components.</a:t>
            </a:r>
          </a:p>
          <a:p>
            <a:pPr>
              <a:spcBef>
                <a:spcPts val="600"/>
              </a:spcBef>
              <a:buFont typeface="Wingdings" panose="05000000000000000000" pitchFamily="2" charset="2"/>
              <a:buChar char="Ø"/>
            </a:pPr>
            <a:r>
              <a:rPr lang="en-ZA" dirty="0"/>
              <a:t>Oscilloscope</a:t>
            </a:r>
          </a:p>
          <a:p>
            <a:pPr>
              <a:spcBef>
                <a:spcPts val="600"/>
              </a:spcBef>
              <a:buFont typeface="Wingdings" panose="05000000000000000000" pitchFamily="2" charset="2"/>
              <a:buChar char="Ø"/>
            </a:pPr>
            <a:r>
              <a:rPr lang="en-ZA" dirty="0"/>
              <a:t>Logic analyser</a:t>
            </a:r>
          </a:p>
          <a:p>
            <a:endParaRPr lang="en-ZA" dirty="0"/>
          </a:p>
        </p:txBody>
      </p:sp>
      <p:pic>
        <p:nvPicPr>
          <p:cNvPr id="4" name="Picture 3">
            <a:extLst>
              <a:ext uri="{FF2B5EF4-FFF2-40B4-BE49-F238E27FC236}">
                <a16:creationId xmlns:a16="http://schemas.microsoft.com/office/drawing/2014/main" id="{E9998D51-E798-4D0F-9AAB-10FC5893F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278" y="4110255"/>
            <a:ext cx="2946358" cy="2506238"/>
          </a:xfrm>
          <a:prstGeom prst="rect">
            <a:avLst/>
          </a:prstGeom>
        </p:spPr>
      </p:pic>
      <p:pic>
        <p:nvPicPr>
          <p:cNvPr id="5" name="Picture 4">
            <a:extLst>
              <a:ext uri="{FF2B5EF4-FFF2-40B4-BE49-F238E27FC236}">
                <a16:creationId xmlns:a16="http://schemas.microsoft.com/office/drawing/2014/main" id="{93A7B7DC-60F3-458F-A9D3-959031BD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848" y="3698466"/>
            <a:ext cx="3077552" cy="2882964"/>
          </a:xfrm>
          <a:prstGeom prst="rect">
            <a:avLst/>
          </a:prstGeom>
        </p:spPr>
      </p:pic>
      <p:pic>
        <p:nvPicPr>
          <p:cNvPr id="6" name="Picture 5">
            <a:extLst>
              <a:ext uri="{FF2B5EF4-FFF2-40B4-BE49-F238E27FC236}">
                <a16:creationId xmlns:a16="http://schemas.microsoft.com/office/drawing/2014/main" id="{CFF14F95-6157-4C27-A888-AF0B46759110}"/>
              </a:ext>
            </a:extLst>
          </p:cNvPr>
          <p:cNvPicPr>
            <a:picLocks noChangeAspect="1"/>
          </p:cNvPicPr>
          <p:nvPr/>
        </p:nvPicPr>
        <p:blipFill>
          <a:blip r:embed="rId4"/>
          <a:stretch>
            <a:fillRect/>
          </a:stretch>
        </p:blipFill>
        <p:spPr>
          <a:xfrm>
            <a:off x="9030095" y="52266"/>
            <a:ext cx="3161905" cy="749206"/>
          </a:xfrm>
          <a:prstGeom prst="rect">
            <a:avLst/>
          </a:prstGeom>
        </p:spPr>
      </p:pic>
    </p:spTree>
    <p:extLst>
      <p:ext uri="{BB962C8B-B14F-4D97-AF65-F5344CB8AC3E}">
        <p14:creationId xmlns:p14="http://schemas.microsoft.com/office/powerpoint/2010/main" val="421808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18A6-7EB1-47E9-86DE-B1107D4E0E5A}"/>
              </a:ext>
            </a:extLst>
          </p:cNvPr>
          <p:cNvSpPr>
            <a:spLocks noGrp="1"/>
          </p:cNvSpPr>
          <p:nvPr>
            <p:ph type="title"/>
          </p:nvPr>
        </p:nvSpPr>
        <p:spPr/>
        <p:txBody>
          <a:bodyPr/>
          <a:lstStyle/>
          <a:p>
            <a:pPr algn="ctr"/>
            <a:r>
              <a:rPr lang="en-ZA" dirty="0"/>
              <a:t>Function to FTP into device.</a:t>
            </a:r>
            <a:br>
              <a:rPr lang="en-ZA" dirty="0"/>
            </a:br>
            <a:endParaRPr lang="en-ZA" dirty="0"/>
          </a:p>
        </p:txBody>
      </p:sp>
      <p:sp>
        <p:nvSpPr>
          <p:cNvPr id="3" name="Content Placeholder 2">
            <a:extLst>
              <a:ext uri="{FF2B5EF4-FFF2-40B4-BE49-F238E27FC236}">
                <a16:creationId xmlns:a16="http://schemas.microsoft.com/office/drawing/2014/main" id="{FA3FE850-912F-4021-BAE8-1B7B0ECFBFFA}"/>
              </a:ext>
            </a:extLst>
          </p:cNvPr>
          <p:cNvSpPr>
            <a:spLocks noGrp="1"/>
          </p:cNvSpPr>
          <p:nvPr>
            <p:ph idx="1"/>
          </p:nvPr>
        </p:nvSpPr>
        <p:spPr/>
        <p:txBody>
          <a:bodyPr/>
          <a:lstStyle/>
          <a:p>
            <a:pPr>
              <a:spcBef>
                <a:spcPts val="600"/>
              </a:spcBef>
              <a:buFont typeface="Wingdings" panose="05000000000000000000" pitchFamily="2" charset="2"/>
              <a:buChar char="Ø"/>
            </a:pPr>
            <a:r>
              <a:rPr lang="en-ZA" dirty="0"/>
              <a:t>We need to be able to FTP into the device to view the directory’s and content.</a:t>
            </a:r>
          </a:p>
          <a:p>
            <a:pPr>
              <a:spcBef>
                <a:spcPts val="600"/>
              </a:spcBef>
              <a:buFont typeface="Wingdings" panose="05000000000000000000" pitchFamily="2" charset="2"/>
              <a:buChar char="Ø"/>
            </a:pPr>
            <a:r>
              <a:rPr lang="en-ZA" dirty="0"/>
              <a:t>This is imperative once the device has had a fault fixed because we need to check that the device is functioning properly. Also it offers us the opportunity to find the source of the problem so that we can create a report for the client giving them a valid reason.</a:t>
            </a:r>
          </a:p>
          <a:p>
            <a:endParaRPr lang="en-ZA" dirty="0"/>
          </a:p>
        </p:txBody>
      </p:sp>
      <p:pic>
        <p:nvPicPr>
          <p:cNvPr id="4" name="Picture 3">
            <a:extLst>
              <a:ext uri="{FF2B5EF4-FFF2-40B4-BE49-F238E27FC236}">
                <a16:creationId xmlns:a16="http://schemas.microsoft.com/office/drawing/2014/main" id="{56EFBDA5-0BBB-49EE-AF64-6BE62C62D71A}"/>
              </a:ext>
            </a:extLst>
          </p:cNvPr>
          <p:cNvPicPr>
            <a:picLocks noChangeAspect="1"/>
          </p:cNvPicPr>
          <p:nvPr/>
        </p:nvPicPr>
        <p:blipFill>
          <a:blip r:embed="rId2"/>
          <a:stretch>
            <a:fillRect/>
          </a:stretch>
        </p:blipFill>
        <p:spPr>
          <a:xfrm>
            <a:off x="9030095" y="91516"/>
            <a:ext cx="3161905" cy="749206"/>
          </a:xfrm>
          <a:prstGeom prst="rect">
            <a:avLst/>
          </a:prstGeom>
        </p:spPr>
      </p:pic>
    </p:spTree>
    <p:extLst>
      <p:ext uri="{BB962C8B-B14F-4D97-AF65-F5344CB8AC3E}">
        <p14:creationId xmlns:p14="http://schemas.microsoft.com/office/powerpoint/2010/main" val="51222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BB97-846C-42DA-B9D8-E7EEC8D89E5D}"/>
              </a:ext>
            </a:extLst>
          </p:cNvPr>
          <p:cNvSpPr>
            <a:spLocks noGrp="1"/>
          </p:cNvSpPr>
          <p:nvPr>
            <p:ph type="title"/>
          </p:nvPr>
        </p:nvSpPr>
        <p:spPr/>
        <p:txBody>
          <a:bodyPr>
            <a:normAutofit fontScale="90000"/>
          </a:bodyPr>
          <a:lstStyle/>
          <a:p>
            <a:pPr algn="ctr"/>
            <a:r>
              <a:rPr lang="en-ZA" dirty="0"/>
              <a:t>Support for </a:t>
            </a:r>
            <a:r>
              <a:rPr lang="en-ZA" dirty="0" err="1"/>
              <a:t>Busybox</a:t>
            </a:r>
            <a:r>
              <a:rPr lang="en-ZA" dirty="0"/>
              <a:t> and Das u-boot understanding.</a:t>
            </a:r>
            <a:br>
              <a:rPr lang="en-ZA" dirty="0"/>
            </a:br>
            <a:endParaRPr lang="en-ZA" dirty="0"/>
          </a:p>
        </p:txBody>
      </p:sp>
      <p:sp>
        <p:nvSpPr>
          <p:cNvPr id="3" name="Content Placeholder 2">
            <a:extLst>
              <a:ext uri="{FF2B5EF4-FFF2-40B4-BE49-F238E27FC236}">
                <a16:creationId xmlns:a16="http://schemas.microsoft.com/office/drawing/2014/main" id="{E2B52AD4-5403-4285-B356-2C30D6B5D7DB}"/>
              </a:ext>
            </a:extLst>
          </p:cNvPr>
          <p:cNvSpPr>
            <a:spLocks noGrp="1"/>
          </p:cNvSpPr>
          <p:nvPr>
            <p:ph idx="1"/>
          </p:nvPr>
        </p:nvSpPr>
        <p:spPr/>
        <p:txBody>
          <a:bodyPr/>
          <a:lstStyle/>
          <a:p>
            <a:pPr>
              <a:spcBef>
                <a:spcPts val="600"/>
              </a:spcBef>
              <a:buFont typeface="Wingdings" panose="05000000000000000000" pitchFamily="2" charset="2"/>
              <a:buChar char="Ø"/>
            </a:pPr>
            <a:r>
              <a:rPr lang="en-ZA" dirty="0"/>
              <a:t>We want to have access to the U-Boot bootloader and to the </a:t>
            </a:r>
            <a:r>
              <a:rPr lang="en-ZA" dirty="0" err="1"/>
              <a:t>Busybox</a:t>
            </a:r>
            <a:r>
              <a:rPr lang="en-ZA" dirty="0"/>
              <a:t> embedded software and support from china to troubleshoot the device’s hardware and the software issues.</a:t>
            </a:r>
          </a:p>
          <a:p>
            <a:pPr>
              <a:spcBef>
                <a:spcPts val="600"/>
              </a:spcBef>
              <a:buFont typeface="Wingdings" panose="05000000000000000000" pitchFamily="2" charset="2"/>
              <a:buChar char="Ø"/>
            </a:pPr>
            <a:r>
              <a:rPr lang="en-ZA" dirty="0"/>
              <a:t>This will help in understanding how the device works and in turn will allow us to give the customer a better quality of service ,thus increasing the reputation of Truck Assist and your company’s product and in doing this sales for the device will increase above our competitors.</a:t>
            </a:r>
          </a:p>
          <a:p>
            <a:pPr>
              <a:spcBef>
                <a:spcPts val="600"/>
              </a:spcBef>
              <a:buFont typeface="Wingdings" panose="05000000000000000000" pitchFamily="2" charset="2"/>
              <a:buChar char="Ø"/>
            </a:pPr>
            <a:endParaRPr lang="en-ZA" dirty="0"/>
          </a:p>
        </p:txBody>
      </p:sp>
      <p:pic>
        <p:nvPicPr>
          <p:cNvPr id="4" name="Picture 3">
            <a:extLst>
              <a:ext uri="{FF2B5EF4-FFF2-40B4-BE49-F238E27FC236}">
                <a16:creationId xmlns:a16="http://schemas.microsoft.com/office/drawing/2014/main" id="{8C5A11B0-247C-4522-901A-FD7692B598BB}"/>
              </a:ext>
            </a:extLst>
          </p:cNvPr>
          <p:cNvPicPr>
            <a:picLocks noChangeAspect="1"/>
          </p:cNvPicPr>
          <p:nvPr/>
        </p:nvPicPr>
        <p:blipFill>
          <a:blip r:embed="rId2"/>
          <a:stretch>
            <a:fillRect/>
          </a:stretch>
        </p:blipFill>
        <p:spPr>
          <a:xfrm>
            <a:off x="9030095" y="0"/>
            <a:ext cx="3161905" cy="749206"/>
          </a:xfrm>
          <a:prstGeom prst="rect">
            <a:avLst/>
          </a:prstGeom>
        </p:spPr>
      </p:pic>
    </p:spTree>
    <p:extLst>
      <p:ext uri="{BB962C8B-B14F-4D97-AF65-F5344CB8AC3E}">
        <p14:creationId xmlns:p14="http://schemas.microsoft.com/office/powerpoint/2010/main" val="404957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79CF-CA01-41E1-B949-8B68B698CFBF}"/>
              </a:ext>
            </a:extLst>
          </p:cNvPr>
          <p:cNvSpPr>
            <a:spLocks noGrp="1"/>
          </p:cNvSpPr>
          <p:nvPr>
            <p:ph type="title"/>
          </p:nvPr>
        </p:nvSpPr>
        <p:spPr/>
        <p:txBody>
          <a:bodyPr>
            <a:normAutofit fontScale="90000"/>
          </a:bodyPr>
          <a:lstStyle/>
          <a:p>
            <a:pPr algn="ctr"/>
            <a:r>
              <a:rPr lang="en-ZA" dirty="0"/>
              <a:t>Sending parameter messages to many devices at once.</a:t>
            </a:r>
            <a:br>
              <a:rPr lang="en-ZA" dirty="0"/>
            </a:br>
            <a:endParaRPr lang="en-ZA" dirty="0"/>
          </a:p>
        </p:txBody>
      </p:sp>
      <p:sp>
        <p:nvSpPr>
          <p:cNvPr id="3" name="Content Placeholder 2">
            <a:extLst>
              <a:ext uri="{FF2B5EF4-FFF2-40B4-BE49-F238E27FC236}">
                <a16:creationId xmlns:a16="http://schemas.microsoft.com/office/drawing/2014/main" id="{D1E888E9-9401-4697-AD52-B7CC3D99AD62}"/>
              </a:ext>
            </a:extLst>
          </p:cNvPr>
          <p:cNvSpPr>
            <a:spLocks noGrp="1"/>
          </p:cNvSpPr>
          <p:nvPr>
            <p:ph idx="1"/>
          </p:nvPr>
        </p:nvSpPr>
        <p:spPr>
          <a:xfrm>
            <a:off x="1141412" y="1920240"/>
            <a:ext cx="9905999" cy="3870961"/>
          </a:xfrm>
        </p:spPr>
        <p:txBody>
          <a:bodyPr/>
          <a:lstStyle/>
          <a:p>
            <a:pPr>
              <a:spcBef>
                <a:spcPts val="600"/>
              </a:spcBef>
              <a:buFont typeface="Wingdings" panose="05000000000000000000" pitchFamily="2" charset="2"/>
              <a:buChar char="Ø"/>
            </a:pPr>
            <a:r>
              <a:rPr lang="en-ZA" dirty="0"/>
              <a:t>I have created a small demo example of how to send parameters to multiple devices at once.</a:t>
            </a:r>
          </a:p>
          <a:p>
            <a:pPr>
              <a:spcBef>
                <a:spcPts val="600"/>
              </a:spcBef>
              <a:buFont typeface="Wingdings" panose="05000000000000000000" pitchFamily="2" charset="2"/>
              <a:buChar char="Ø"/>
            </a:pPr>
            <a:r>
              <a:rPr lang="en-ZA" dirty="0"/>
              <a:t>This can be used as a tool to ease the work load, in fact this will be mandatory in future especially with a large volume of devices, it will be impossible to send a parameter once at a time. See video below.</a:t>
            </a:r>
          </a:p>
          <a:p>
            <a:pPr>
              <a:spcBef>
                <a:spcPts val="600"/>
              </a:spcBef>
              <a:buFont typeface="Wingdings" panose="05000000000000000000" pitchFamily="2" charset="2"/>
              <a:buChar char="Ø"/>
            </a:pPr>
            <a:endParaRPr lang="en-ZA" dirty="0"/>
          </a:p>
          <a:p>
            <a:pPr>
              <a:spcBef>
                <a:spcPts val="600"/>
              </a:spcBef>
              <a:buFont typeface="Wingdings" panose="05000000000000000000" pitchFamily="2" charset="2"/>
              <a:buChar char="Ø"/>
            </a:pPr>
            <a:endParaRPr lang="en-ZA" dirty="0"/>
          </a:p>
        </p:txBody>
      </p:sp>
      <p:pic>
        <p:nvPicPr>
          <p:cNvPr id="4" name="Picture 3" descr="Send Params">
            <a:extLst>
              <a:ext uri="{FF2B5EF4-FFF2-40B4-BE49-F238E27FC236}">
                <a16:creationId xmlns:a16="http://schemas.microsoft.com/office/drawing/2014/main" id="{A72308BC-1E25-4135-80A6-58FE3D602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6377" y="4255072"/>
            <a:ext cx="3592395" cy="2381127"/>
          </a:xfrm>
          <a:prstGeom prst="rect">
            <a:avLst/>
          </a:prstGeom>
        </p:spPr>
      </p:pic>
      <p:pic>
        <p:nvPicPr>
          <p:cNvPr id="5" name="Picture 4">
            <a:extLst>
              <a:ext uri="{FF2B5EF4-FFF2-40B4-BE49-F238E27FC236}">
                <a16:creationId xmlns:a16="http://schemas.microsoft.com/office/drawing/2014/main" id="{241A7F7C-26DF-41FA-AE8C-E5AA8E585FDC}"/>
              </a:ext>
            </a:extLst>
          </p:cNvPr>
          <p:cNvPicPr>
            <a:picLocks noChangeAspect="1"/>
          </p:cNvPicPr>
          <p:nvPr/>
        </p:nvPicPr>
        <p:blipFill>
          <a:blip r:embed="rId3"/>
          <a:stretch>
            <a:fillRect/>
          </a:stretch>
        </p:blipFill>
        <p:spPr>
          <a:xfrm>
            <a:off x="9030095" y="0"/>
            <a:ext cx="3161905" cy="749206"/>
          </a:xfrm>
          <a:prstGeom prst="rect">
            <a:avLst/>
          </a:prstGeom>
        </p:spPr>
      </p:pic>
    </p:spTree>
    <p:extLst>
      <p:ext uri="{BB962C8B-B14F-4D97-AF65-F5344CB8AC3E}">
        <p14:creationId xmlns:p14="http://schemas.microsoft.com/office/powerpoint/2010/main" val="324145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A092-27DD-4369-8B82-5F958D66A8CD}"/>
              </a:ext>
            </a:extLst>
          </p:cNvPr>
          <p:cNvSpPr>
            <a:spLocks noGrp="1"/>
          </p:cNvSpPr>
          <p:nvPr>
            <p:ph type="title"/>
          </p:nvPr>
        </p:nvSpPr>
        <p:spPr/>
        <p:txBody>
          <a:bodyPr/>
          <a:lstStyle/>
          <a:p>
            <a:pPr algn="ctr"/>
            <a:r>
              <a:rPr lang="en-ZA" dirty="0"/>
              <a:t>S500 device and other device options.</a:t>
            </a:r>
            <a:br>
              <a:rPr lang="en-ZA" dirty="0"/>
            </a:br>
            <a:endParaRPr lang="en-ZA" dirty="0"/>
          </a:p>
        </p:txBody>
      </p:sp>
      <p:sp>
        <p:nvSpPr>
          <p:cNvPr id="3" name="Content Placeholder 2">
            <a:extLst>
              <a:ext uri="{FF2B5EF4-FFF2-40B4-BE49-F238E27FC236}">
                <a16:creationId xmlns:a16="http://schemas.microsoft.com/office/drawing/2014/main" id="{87AFC345-D459-4B85-8D10-C2021E3D2A6D}"/>
              </a:ext>
            </a:extLst>
          </p:cNvPr>
          <p:cNvSpPr>
            <a:spLocks noGrp="1"/>
          </p:cNvSpPr>
          <p:nvPr>
            <p:ph idx="1"/>
          </p:nvPr>
        </p:nvSpPr>
        <p:spPr>
          <a:xfrm>
            <a:off x="1141412" y="1672046"/>
            <a:ext cx="9905999" cy="4119155"/>
          </a:xfrm>
        </p:spPr>
        <p:txBody>
          <a:bodyPr/>
          <a:lstStyle/>
          <a:p>
            <a:pPr>
              <a:spcBef>
                <a:spcPts val="600"/>
              </a:spcBef>
              <a:buFont typeface="Wingdings" panose="05000000000000000000" pitchFamily="2" charset="2"/>
              <a:buChar char="Ø"/>
            </a:pPr>
            <a:r>
              <a:rPr lang="en-ZA" dirty="0"/>
              <a:t>We need to look at options of improved devices which have already been built.</a:t>
            </a:r>
          </a:p>
          <a:p>
            <a:pPr>
              <a:spcBef>
                <a:spcPts val="600"/>
              </a:spcBef>
              <a:buFont typeface="Wingdings" panose="05000000000000000000" pitchFamily="2" charset="2"/>
              <a:buChar char="Ø"/>
            </a:pPr>
            <a:r>
              <a:rPr lang="en-ZA" dirty="0"/>
              <a:t>Improved software, hardware, speed, and durability.</a:t>
            </a:r>
          </a:p>
          <a:p>
            <a:pPr>
              <a:spcBef>
                <a:spcPts val="600"/>
              </a:spcBef>
              <a:buFont typeface="Wingdings" panose="05000000000000000000" pitchFamily="2" charset="2"/>
              <a:buChar char="Ø"/>
            </a:pPr>
            <a:r>
              <a:rPr lang="en-ZA" dirty="0"/>
              <a:t>The s500 device has more RAM and is faster then the older devices however the log file is very brief and we need a thorough log file. </a:t>
            </a:r>
          </a:p>
          <a:p>
            <a:endParaRPr lang="en-ZA" dirty="0"/>
          </a:p>
        </p:txBody>
      </p:sp>
      <p:pic>
        <p:nvPicPr>
          <p:cNvPr id="4" name="Picture 3">
            <a:extLst>
              <a:ext uri="{FF2B5EF4-FFF2-40B4-BE49-F238E27FC236}">
                <a16:creationId xmlns:a16="http://schemas.microsoft.com/office/drawing/2014/main" id="{AE0C61B1-12E4-4A65-8051-5E2468391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444331"/>
            <a:ext cx="5724524" cy="2413669"/>
          </a:xfrm>
          <a:prstGeom prst="rect">
            <a:avLst/>
          </a:prstGeom>
        </p:spPr>
      </p:pic>
      <p:pic>
        <p:nvPicPr>
          <p:cNvPr id="5" name="Picture 4">
            <a:extLst>
              <a:ext uri="{FF2B5EF4-FFF2-40B4-BE49-F238E27FC236}">
                <a16:creationId xmlns:a16="http://schemas.microsoft.com/office/drawing/2014/main" id="{71332501-E3A3-4E33-BC7F-9BCDCAAEF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4" y="4444331"/>
            <a:ext cx="5019675" cy="2036427"/>
          </a:xfrm>
          <a:prstGeom prst="rect">
            <a:avLst/>
          </a:prstGeom>
        </p:spPr>
      </p:pic>
      <p:pic>
        <p:nvPicPr>
          <p:cNvPr id="6" name="Picture 5">
            <a:extLst>
              <a:ext uri="{FF2B5EF4-FFF2-40B4-BE49-F238E27FC236}">
                <a16:creationId xmlns:a16="http://schemas.microsoft.com/office/drawing/2014/main" id="{100ACFF9-3238-48C2-BD73-5673936DB3E3}"/>
              </a:ext>
            </a:extLst>
          </p:cNvPr>
          <p:cNvPicPr>
            <a:picLocks noChangeAspect="1"/>
          </p:cNvPicPr>
          <p:nvPr/>
        </p:nvPicPr>
        <p:blipFill>
          <a:blip r:embed="rId4"/>
          <a:stretch>
            <a:fillRect/>
          </a:stretch>
        </p:blipFill>
        <p:spPr>
          <a:xfrm>
            <a:off x="9030095" y="123822"/>
            <a:ext cx="3161905" cy="749206"/>
          </a:xfrm>
          <a:prstGeom prst="rect">
            <a:avLst/>
          </a:prstGeom>
        </p:spPr>
      </p:pic>
    </p:spTree>
    <p:extLst>
      <p:ext uri="{BB962C8B-B14F-4D97-AF65-F5344CB8AC3E}">
        <p14:creationId xmlns:p14="http://schemas.microsoft.com/office/powerpoint/2010/main" val="235721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7417-960D-4E11-B387-A5CA511CDC18}"/>
              </a:ext>
            </a:extLst>
          </p:cNvPr>
          <p:cNvSpPr>
            <a:spLocks noGrp="1"/>
          </p:cNvSpPr>
          <p:nvPr>
            <p:ph type="title"/>
          </p:nvPr>
        </p:nvSpPr>
        <p:spPr/>
        <p:txBody>
          <a:bodyPr/>
          <a:lstStyle/>
          <a:p>
            <a:pPr algn="ctr"/>
            <a:r>
              <a:rPr lang="en-ZA" dirty="0"/>
              <a:t>Index</a:t>
            </a:r>
          </a:p>
        </p:txBody>
      </p:sp>
      <p:sp>
        <p:nvSpPr>
          <p:cNvPr id="3" name="Content Placeholder 2">
            <a:extLst>
              <a:ext uri="{FF2B5EF4-FFF2-40B4-BE49-F238E27FC236}">
                <a16:creationId xmlns:a16="http://schemas.microsoft.com/office/drawing/2014/main" id="{6AF3397D-7A67-4303-9C24-ABDAE2184CCC}"/>
              </a:ext>
            </a:extLst>
          </p:cNvPr>
          <p:cNvSpPr>
            <a:spLocks noGrp="1"/>
          </p:cNvSpPr>
          <p:nvPr>
            <p:ph sz="half" idx="1"/>
          </p:nvPr>
        </p:nvSpPr>
        <p:spPr/>
        <p:txBody>
          <a:bodyPr>
            <a:normAutofit fontScale="32500" lnSpcReduction="20000"/>
          </a:bodyPr>
          <a:lstStyle/>
          <a:p>
            <a:pPr>
              <a:spcBef>
                <a:spcPts val="600"/>
              </a:spcBef>
              <a:buFont typeface="Wingdings" panose="05000000000000000000" pitchFamily="2" charset="2"/>
              <a:buChar char="Ø"/>
            </a:pPr>
            <a:r>
              <a:rPr lang="en-ZA" sz="6200" dirty="0">
                <a:solidFill>
                  <a:schemeClr val="bg1"/>
                </a:solidFill>
              </a:rPr>
              <a:t>Security</a:t>
            </a:r>
          </a:p>
          <a:p>
            <a:pPr>
              <a:spcBef>
                <a:spcPts val="600"/>
              </a:spcBef>
              <a:buFont typeface="Wingdings" panose="05000000000000000000" pitchFamily="2" charset="2"/>
              <a:buChar char="Ø"/>
            </a:pPr>
            <a:r>
              <a:rPr lang="en-ZA" sz="4300" dirty="0"/>
              <a:t>Encrypt the HDD and SD card.</a:t>
            </a:r>
          </a:p>
          <a:p>
            <a:pPr>
              <a:spcBef>
                <a:spcPts val="600"/>
              </a:spcBef>
              <a:buFont typeface="Wingdings" panose="05000000000000000000" pitchFamily="2" charset="2"/>
              <a:buChar char="Ø"/>
            </a:pPr>
            <a:r>
              <a:rPr lang="en-ZA" sz="4300" dirty="0"/>
              <a:t>Change USB to USB-C.</a:t>
            </a:r>
          </a:p>
          <a:p>
            <a:pPr>
              <a:spcBef>
                <a:spcPts val="600"/>
              </a:spcBef>
              <a:buFont typeface="Wingdings" panose="05000000000000000000" pitchFamily="2" charset="2"/>
              <a:buChar char="Ø"/>
            </a:pPr>
            <a:r>
              <a:rPr lang="en-ZA" sz="4300" dirty="0"/>
              <a:t>Remove </a:t>
            </a:r>
            <a:r>
              <a:rPr lang="en-ZA" sz="4300" dirty="0" err="1"/>
              <a:t>Qnap</a:t>
            </a:r>
            <a:r>
              <a:rPr lang="en-ZA" sz="4300" dirty="0"/>
              <a:t> lock power off function.</a:t>
            </a:r>
          </a:p>
          <a:p>
            <a:pPr>
              <a:spcBef>
                <a:spcPts val="600"/>
              </a:spcBef>
              <a:buFont typeface="Wingdings" panose="05000000000000000000" pitchFamily="2" charset="2"/>
              <a:buChar char="Ø"/>
            </a:pPr>
            <a:r>
              <a:rPr lang="en-ZA" sz="4300" dirty="0"/>
              <a:t>Scan HDD/SD integrity and lifespan.</a:t>
            </a:r>
          </a:p>
          <a:p>
            <a:pPr>
              <a:spcBef>
                <a:spcPts val="600"/>
              </a:spcBef>
              <a:buFont typeface="Wingdings" panose="05000000000000000000" pitchFamily="2" charset="2"/>
              <a:buChar char="Ø"/>
            </a:pPr>
            <a:r>
              <a:rPr lang="en-ZA" sz="4300" dirty="0"/>
              <a:t>Add barcode to each PCB board sent to us.</a:t>
            </a:r>
          </a:p>
          <a:p>
            <a:pPr>
              <a:spcBef>
                <a:spcPts val="600"/>
              </a:spcBef>
              <a:buFont typeface="Wingdings" panose="05000000000000000000" pitchFamily="2" charset="2"/>
              <a:buChar char="Ø"/>
            </a:pPr>
            <a:r>
              <a:rPr lang="en-ZA" sz="4300" dirty="0"/>
              <a:t>Change 6-digit password.</a:t>
            </a:r>
          </a:p>
          <a:p>
            <a:pPr>
              <a:spcBef>
                <a:spcPts val="600"/>
              </a:spcBef>
              <a:buFont typeface="Wingdings" panose="05000000000000000000" pitchFamily="2" charset="2"/>
              <a:buChar char="Ø"/>
            </a:pPr>
            <a:r>
              <a:rPr lang="en-ZA" sz="4300" dirty="0"/>
              <a:t>Minimise HDD/SD card errors.</a:t>
            </a:r>
          </a:p>
          <a:p>
            <a:pPr>
              <a:spcBef>
                <a:spcPts val="600"/>
              </a:spcBef>
              <a:buFont typeface="Wingdings" panose="05000000000000000000" pitchFamily="2" charset="2"/>
              <a:buChar char="Ø"/>
            </a:pPr>
            <a:r>
              <a:rPr lang="en-ZA" sz="4300" dirty="0"/>
              <a:t>Log SIM mobile phone number in CMS.</a:t>
            </a:r>
          </a:p>
          <a:p>
            <a:endParaRPr lang="en-ZA" dirty="0"/>
          </a:p>
        </p:txBody>
      </p:sp>
      <p:sp>
        <p:nvSpPr>
          <p:cNvPr id="4" name="Content Placeholder 3">
            <a:extLst>
              <a:ext uri="{FF2B5EF4-FFF2-40B4-BE49-F238E27FC236}">
                <a16:creationId xmlns:a16="http://schemas.microsoft.com/office/drawing/2014/main" id="{EE9620E2-E7D1-4949-BF2F-1F4FFD865E7B}"/>
              </a:ext>
            </a:extLst>
          </p:cNvPr>
          <p:cNvSpPr>
            <a:spLocks noGrp="1"/>
          </p:cNvSpPr>
          <p:nvPr>
            <p:ph sz="half" idx="2"/>
          </p:nvPr>
        </p:nvSpPr>
        <p:spPr>
          <a:xfrm>
            <a:off x="6172200" y="2249486"/>
            <a:ext cx="4875211" cy="4481514"/>
          </a:xfrm>
        </p:spPr>
        <p:txBody>
          <a:bodyPr>
            <a:normAutofit fontScale="32500" lnSpcReduction="20000"/>
          </a:bodyPr>
          <a:lstStyle/>
          <a:p>
            <a:pPr>
              <a:spcBef>
                <a:spcPts val="600"/>
              </a:spcBef>
              <a:buFont typeface="Wingdings" panose="05000000000000000000" pitchFamily="2" charset="2"/>
              <a:buChar char="Ø"/>
            </a:pPr>
            <a:r>
              <a:rPr lang="en-ZA" sz="6200" dirty="0">
                <a:solidFill>
                  <a:schemeClr val="bg1"/>
                </a:solidFill>
              </a:rPr>
              <a:t>User-Friendliness</a:t>
            </a:r>
          </a:p>
          <a:p>
            <a:pPr>
              <a:spcBef>
                <a:spcPts val="600"/>
              </a:spcBef>
              <a:buFont typeface="Wingdings" panose="05000000000000000000" pitchFamily="2" charset="2"/>
              <a:buChar char="Ø"/>
            </a:pPr>
            <a:r>
              <a:rPr lang="en-ZA" sz="4300" dirty="0"/>
              <a:t>Connect laptop to configure MDVR-XXXX.</a:t>
            </a:r>
          </a:p>
          <a:p>
            <a:pPr>
              <a:spcBef>
                <a:spcPts val="600"/>
              </a:spcBef>
              <a:buFont typeface="Wingdings" panose="05000000000000000000" pitchFamily="2" charset="2"/>
              <a:buChar char="Ø"/>
            </a:pPr>
            <a:r>
              <a:rPr lang="en-ZA" sz="4300" dirty="0"/>
              <a:t>Dump log file once a day to server.</a:t>
            </a:r>
          </a:p>
          <a:p>
            <a:pPr>
              <a:spcBef>
                <a:spcPts val="600"/>
              </a:spcBef>
              <a:buFont typeface="Wingdings" panose="05000000000000000000" pitchFamily="2" charset="2"/>
              <a:buChar char="Ø"/>
            </a:pPr>
            <a:r>
              <a:rPr lang="en-ZA" sz="4300" dirty="0"/>
              <a:t>Tools to flash O.S to device and copy of O.S.</a:t>
            </a:r>
          </a:p>
          <a:p>
            <a:pPr>
              <a:spcBef>
                <a:spcPts val="600"/>
              </a:spcBef>
              <a:buFont typeface="Wingdings" panose="05000000000000000000" pitchFamily="2" charset="2"/>
              <a:buChar char="Ø"/>
            </a:pPr>
            <a:r>
              <a:rPr lang="en-ZA" sz="4300" dirty="0"/>
              <a:t>Gerber files and schematic of device for fault finding.</a:t>
            </a:r>
          </a:p>
          <a:p>
            <a:pPr>
              <a:spcBef>
                <a:spcPts val="600"/>
              </a:spcBef>
              <a:buFont typeface="Wingdings" panose="05000000000000000000" pitchFamily="2" charset="2"/>
              <a:buChar char="Ø"/>
            </a:pPr>
            <a:r>
              <a:rPr lang="en-ZA" sz="4300" dirty="0"/>
              <a:t>Testing equipment for repaired devices.</a:t>
            </a:r>
          </a:p>
          <a:p>
            <a:pPr>
              <a:spcBef>
                <a:spcPts val="600"/>
              </a:spcBef>
              <a:buFont typeface="Wingdings" panose="05000000000000000000" pitchFamily="2" charset="2"/>
              <a:buChar char="Ø"/>
            </a:pPr>
            <a:r>
              <a:rPr lang="en-ZA" sz="4300" dirty="0"/>
              <a:t>Function to FTP into device.</a:t>
            </a:r>
          </a:p>
          <a:p>
            <a:pPr>
              <a:spcBef>
                <a:spcPts val="600"/>
              </a:spcBef>
              <a:buFont typeface="Wingdings" panose="05000000000000000000" pitchFamily="2" charset="2"/>
              <a:buChar char="Ø"/>
            </a:pPr>
            <a:r>
              <a:rPr lang="en-ZA" sz="4300" dirty="0"/>
              <a:t>Support for </a:t>
            </a:r>
            <a:r>
              <a:rPr lang="en-ZA" sz="4300" dirty="0" err="1"/>
              <a:t>Busybox</a:t>
            </a:r>
            <a:r>
              <a:rPr lang="en-ZA" sz="4300" dirty="0"/>
              <a:t> and Das u-boot understanding.</a:t>
            </a:r>
          </a:p>
          <a:p>
            <a:pPr>
              <a:spcBef>
                <a:spcPts val="600"/>
              </a:spcBef>
              <a:buFont typeface="Wingdings" panose="05000000000000000000" pitchFamily="2" charset="2"/>
              <a:buChar char="Ø"/>
            </a:pPr>
            <a:r>
              <a:rPr lang="en-ZA" sz="4300" dirty="0"/>
              <a:t>Sending parameter messages to many devices at once.</a:t>
            </a:r>
          </a:p>
          <a:p>
            <a:pPr>
              <a:spcBef>
                <a:spcPts val="600"/>
              </a:spcBef>
              <a:buFont typeface="Wingdings" panose="05000000000000000000" pitchFamily="2" charset="2"/>
              <a:buChar char="Ø"/>
            </a:pPr>
            <a:r>
              <a:rPr lang="en-ZA" sz="4300" dirty="0"/>
              <a:t>On CMS, SMS’s window style box to display received SMS.</a:t>
            </a:r>
          </a:p>
          <a:p>
            <a:pPr>
              <a:spcBef>
                <a:spcPts val="600"/>
              </a:spcBef>
              <a:buFont typeface="Wingdings" panose="05000000000000000000" pitchFamily="2" charset="2"/>
              <a:buChar char="Ø"/>
            </a:pPr>
            <a:r>
              <a:rPr lang="en-ZA" sz="4300" dirty="0"/>
              <a:t>S500 device and other device options.</a:t>
            </a:r>
          </a:p>
          <a:p>
            <a:pPr>
              <a:spcBef>
                <a:spcPts val="600"/>
              </a:spcBef>
              <a:buFont typeface="Wingdings" panose="05000000000000000000" pitchFamily="2" charset="2"/>
              <a:buChar char="Ø"/>
            </a:pPr>
            <a:r>
              <a:rPr lang="en-ZA" sz="4300" dirty="0"/>
              <a:t>Loading screen to be changed to SAFE-TVIGIL Loading…</a:t>
            </a:r>
          </a:p>
          <a:p>
            <a:pPr>
              <a:spcBef>
                <a:spcPts val="600"/>
              </a:spcBef>
              <a:buFont typeface="Wingdings" panose="05000000000000000000" pitchFamily="2" charset="2"/>
              <a:buChar char="Ø"/>
            </a:pPr>
            <a:endParaRPr lang="en-ZA" dirty="0"/>
          </a:p>
        </p:txBody>
      </p:sp>
      <p:pic>
        <p:nvPicPr>
          <p:cNvPr id="6" name="Picture 5">
            <a:extLst>
              <a:ext uri="{FF2B5EF4-FFF2-40B4-BE49-F238E27FC236}">
                <a16:creationId xmlns:a16="http://schemas.microsoft.com/office/drawing/2014/main" id="{B48839C2-1D65-4A99-BB05-15B354DBA2F3}"/>
              </a:ext>
            </a:extLst>
          </p:cNvPr>
          <p:cNvPicPr>
            <a:picLocks noChangeAspect="1"/>
          </p:cNvPicPr>
          <p:nvPr/>
        </p:nvPicPr>
        <p:blipFill>
          <a:blip r:embed="rId2"/>
          <a:stretch>
            <a:fillRect/>
          </a:stretch>
        </p:blipFill>
        <p:spPr>
          <a:xfrm>
            <a:off x="9030095" y="243915"/>
            <a:ext cx="3161905" cy="749206"/>
          </a:xfrm>
          <a:prstGeom prst="rect">
            <a:avLst/>
          </a:prstGeom>
        </p:spPr>
      </p:pic>
    </p:spTree>
    <p:extLst>
      <p:ext uri="{BB962C8B-B14F-4D97-AF65-F5344CB8AC3E}">
        <p14:creationId xmlns:p14="http://schemas.microsoft.com/office/powerpoint/2010/main" val="2946503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F679-59C5-41DD-ABD2-A4E294061084}"/>
              </a:ext>
            </a:extLst>
          </p:cNvPr>
          <p:cNvSpPr>
            <a:spLocks noGrp="1"/>
          </p:cNvSpPr>
          <p:nvPr>
            <p:ph type="title"/>
          </p:nvPr>
        </p:nvSpPr>
        <p:spPr/>
        <p:txBody>
          <a:bodyPr/>
          <a:lstStyle/>
          <a:p>
            <a:pPr algn="ctr"/>
            <a:r>
              <a:rPr lang="en-ZA" dirty="0"/>
              <a:t>Truck Assist Logo</a:t>
            </a:r>
          </a:p>
        </p:txBody>
      </p:sp>
      <p:sp>
        <p:nvSpPr>
          <p:cNvPr id="3" name="Content Placeholder 2">
            <a:extLst>
              <a:ext uri="{FF2B5EF4-FFF2-40B4-BE49-F238E27FC236}">
                <a16:creationId xmlns:a16="http://schemas.microsoft.com/office/drawing/2014/main" id="{AB96FC2A-86EB-4B77-BA71-2BDA1EF39CCE}"/>
              </a:ext>
            </a:extLst>
          </p:cNvPr>
          <p:cNvSpPr>
            <a:spLocks noGrp="1"/>
          </p:cNvSpPr>
          <p:nvPr>
            <p:ph idx="1"/>
          </p:nvPr>
        </p:nvSpPr>
        <p:spPr>
          <a:xfrm>
            <a:off x="1141412" y="1968500"/>
            <a:ext cx="9905999" cy="3822701"/>
          </a:xfrm>
        </p:spPr>
        <p:txBody>
          <a:bodyPr/>
          <a:lstStyle/>
          <a:p>
            <a:pPr>
              <a:spcBef>
                <a:spcPts val="600"/>
              </a:spcBef>
              <a:buFont typeface="Wingdings" panose="05000000000000000000" pitchFamily="2" charset="2"/>
              <a:buChar char="Ø"/>
            </a:pPr>
            <a:r>
              <a:rPr lang="en-ZA" dirty="0"/>
              <a:t>The Safe-</a:t>
            </a:r>
            <a:r>
              <a:rPr lang="en-ZA" dirty="0" err="1"/>
              <a:t>Tvigil</a:t>
            </a:r>
            <a:r>
              <a:rPr lang="en-ZA" dirty="0"/>
              <a:t> Logo needs to be implemented into the MDVR’s software.</a:t>
            </a:r>
          </a:p>
          <a:p>
            <a:pPr>
              <a:spcBef>
                <a:spcPts val="600"/>
              </a:spcBef>
              <a:buFont typeface="Wingdings" panose="05000000000000000000" pitchFamily="2" charset="2"/>
              <a:buChar char="Ø"/>
            </a:pPr>
            <a:r>
              <a:rPr lang="en-ZA" dirty="0"/>
              <a:t>We have a large market dedicated to Safe-</a:t>
            </a:r>
            <a:r>
              <a:rPr lang="en-ZA" dirty="0" err="1"/>
              <a:t>Tvigil</a:t>
            </a:r>
            <a:r>
              <a:rPr lang="en-ZA" dirty="0"/>
              <a:t> and we need to brand the device in order to preserve our companies image.</a:t>
            </a:r>
          </a:p>
          <a:p>
            <a:pPr>
              <a:spcBef>
                <a:spcPts val="600"/>
              </a:spcBef>
              <a:buFont typeface="Wingdings" panose="05000000000000000000" pitchFamily="2" charset="2"/>
              <a:buChar char="Ø"/>
            </a:pPr>
            <a:r>
              <a:rPr lang="en-ZA" dirty="0"/>
              <a:t>This will also allow us to identify between phony devices and our own</a:t>
            </a:r>
          </a:p>
          <a:p>
            <a:pPr>
              <a:spcBef>
                <a:spcPts val="600"/>
              </a:spcBef>
              <a:buFont typeface="Wingdings" panose="05000000000000000000" pitchFamily="2" charset="2"/>
              <a:buChar char="Ø"/>
            </a:pPr>
            <a:r>
              <a:rPr lang="en-ZA" dirty="0"/>
              <a:t>Also Having a brand improves trust and allows us to build on the brand name thus increasing sales even more.</a:t>
            </a:r>
          </a:p>
          <a:p>
            <a:endParaRPr lang="en-ZA" dirty="0"/>
          </a:p>
        </p:txBody>
      </p:sp>
      <p:pic>
        <p:nvPicPr>
          <p:cNvPr id="6" name="Picture 5">
            <a:extLst>
              <a:ext uri="{FF2B5EF4-FFF2-40B4-BE49-F238E27FC236}">
                <a16:creationId xmlns:a16="http://schemas.microsoft.com/office/drawing/2014/main" id="{845E111F-6ABF-452A-88B7-9F6838B9E530}"/>
              </a:ext>
            </a:extLst>
          </p:cNvPr>
          <p:cNvPicPr>
            <a:picLocks noChangeAspect="1"/>
          </p:cNvPicPr>
          <p:nvPr/>
        </p:nvPicPr>
        <p:blipFill>
          <a:blip r:embed="rId2"/>
          <a:stretch>
            <a:fillRect/>
          </a:stretch>
        </p:blipFill>
        <p:spPr>
          <a:xfrm>
            <a:off x="9030095" y="243915"/>
            <a:ext cx="3161905" cy="749206"/>
          </a:xfrm>
          <a:prstGeom prst="rect">
            <a:avLst/>
          </a:prstGeom>
        </p:spPr>
      </p:pic>
      <p:pic>
        <p:nvPicPr>
          <p:cNvPr id="8" name="Picture 7">
            <a:extLst>
              <a:ext uri="{FF2B5EF4-FFF2-40B4-BE49-F238E27FC236}">
                <a16:creationId xmlns:a16="http://schemas.microsoft.com/office/drawing/2014/main" id="{B63115BA-95A4-42FA-A730-6B1AF4206147}"/>
              </a:ext>
            </a:extLst>
          </p:cNvPr>
          <p:cNvPicPr>
            <a:picLocks noChangeAspect="1"/>
          </p:cNvPicPr>
          <p:nvPr/>
        </p:nvPicPr>
        <p:blipFill>
          <a:blip r:embed="rId3"/>
          <a:stretch>
            <a:fillRect/>
          </a:stretch>
        </p:blipFill>
        <p:spPr>
          <a:xfrm>
            <a:off x="5421873" y="4687316"/>
            <a:ext cx="2947822" cy="1812512"/>
          </a:xfrm>
          <a:prstGeom prst="rect">
            <a:avLst/>
          </a:prstGeom>
        </p:spPr>
      </p:pic>
      <p:pic>
        <p:nvPicPr>
          <p:cNvPr id="10" name="Picture 9">
            <a:extLst>
              <a:ext uri="{FF2B5EF4-FFF2-40B4-BE49-F238E27FC236}">
                <a16:creationId xmlns:a16="http://schemas.microsoft.com/office/drawing/2014/main" id="{31AE48B5-F1D2-452A-BD3B-9101287CF193}"/>
              </a:ext>
            </a:extLst>
          </p:cNvPr>
          <p:cNvPicPr>
            <a:picLocks noChangeAspect="1"/>
          </p:cNvPicPr>
          <p:nvPr/>
        </p:nvPicPr>
        <p:blipFill>
          <a:blip r:embed="rId4"/>
          <a:stretch>
            <a:fillRect/>
          </a:stretch>
        </p:blipFill>
        <p:spPr>
          <a:xfrm>
            <a:off x="9030095" y="4484064"/>
            <a:ext cx="2780017" cy="2219015"/>
          </a:xfrm>
          <a:prstGeom prst="rect">
            <a:avLst/>
          </a:prstGeom>
        </p:spPr>
      </p:pic>
    </p:spTree>
    <p:extLst>
      <p:ext uri="{BB962C8B-B14F-4D97-AF65-F5344CB8AC3E}">
        <p14:creationId xmlns:p14="http://schemas.microsoft.com/office/powerpoint/2010/main" val="402764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9354-53A2-4E6A-9803-F1804BE74656}"/>
              </a:ext>
            </a:extLst>
          </p:cNvPr>
          <p:cNvSpPr>
            <a:spLocks noGrp="1"/>
          </p:cNvSpPr>
          <p:nvPr>
            <p:ph type="title"/>
          </p:nvPr>
        </p:nvSpPr>
        <p:spPr/>
        <p:txBody>
          <a:bodyPr/>
          <a:lstStyle/>
          <a:p>
            <a:pPr algn="ctr"/>
            <a:r>
              <a:rPr lang="en-ZA" dirty="0"/>
              <a:t>Encrypt the HDD and SD card.</a:t>
            </a:r>
          </a:p>
        </p:txBody>
      </p:sp>
      <p:sp>
        <p:nvSpPr>
          <p:cNvPr id="3" name="Content Placeholder 2">
            <a:extLst>
              <a:ext uri="{FF2B5EF4-FFF2-40B4-BE49-F238E27FC236}">
                <a16:creationId xmlns:a16="http://schemas.microsoft.com/office/drawing/2014/main" id="{2E73687B-9AC6-4A5F-8399-84A429585853}"/>
              </a:ext>
            </a:extLst>
          </p:cNvPr>
          <p:cNvSpPr>
            <a:spLocks noGrp="1"/>
          </p:cNvSpPr>
          <p:nvPr>
            <p:ph idx="1"/>
          </p:nvPr>
        </p:nvSpPr>
        <p:spPr>
          <a:xfrm>
            <a:off x="1141412" y="1972492"/>
            <a:ext cx="9905999" cy="3818710"/>
          </a:xfrm>
        </p:spPr>
        <p:txBody>
          <a:bodyPr/>
          <a:lstStyle/>
          <a:p>
            <a:pPr>
              <a:spcBef>
                <a:spcPts val="600"/>
              </a:spcBef>
              <a:buFont typeface="Wingdings" panose="05000000000000000000" pitchFamily="2" charset="2"/>
              <a:buChar char="Ø"/>
            </a:pPr>
            <a:r>
              <a:rPr lang="en-ZA" dirty="0"/>
              <a:t>We need to encrypt the devices drives or apply a password requirement.</a:t>
            </a:r>
          </a:p>
          <a:p>
            <a:pPr>
              <a:spcBef>
                <a:spcPts val="600"/>
              </a:spcBef>
              <a:buFont typeface="Wingdings" panose="05000000000000000000" pitchFamily="2" charset="2"/>
              <a:buChar char="Ø"/>
            </a:pPr>
            <a:r>
              <a:rPr lang="en-ZA" dirty="0"/>
              <a:t>This is needed because criminals will erase the content of the drive.</a:t>
            </a:r>
          </a:p>
          <a:p>
            <a:pPr>
              <a:spcBef>
                <a:spcPts val="600"/>
              </a:spcBef>
              <a:buFont typeface="Wingdings" panose="05000000000000000000" pitchFamily="2" charset="2"/>
              <a:buChar char="Ø"/>
            </a:pPr>
            <a:r>
              <a:rPr lang="en-ZA" dirty="0"/>
              <a:t>Also we have contracts with security company’s who require this.</a:t>
            </a:r>
          </a:p>
          <a:p>
            <a:pPr>
              <a:spcBef>
                <a:spcPts val="600"/>
              </a:spcBef>
              <a:buFont typeface="Wingdings" panose="05000000000000000000" pitchFamily="2" charset="2"/>
              <a:buChar char="Ø"/>
            </a:pPr>
            <a:r>
              <a:rPr lang="en-ZA" dirty="0"/>
              <a:t>We have also had other company’s steal our product.</a:t>
            </a:r>
          </a:p>
          <a:p>
            <a:pPr>
              <a:spcBef>
                <a:spcPts val="600"/>
              </a:spcBef>
              <a:buFont typeface="Wingdings" panose="05000000000000000000" pitchFamily="2" charset="2"/>
              <a:buChar char="Ø"/>
            </a:pPr>
            <a:endParaRPr lang="en-ZA" dirty="0"/>
          </a:p>
        </p:txBody>
      </p:sp>
      <p:pic>
        <p:nvPicPr>
          <p:cNvPr id="4" name="Picture 3">
            <a:extLst>
              <a:ext uri="{FF2B5EF4-FFF2-40B4-BE49-F238E27FC236}">
                <a16:creationId xmlns:a16="http://schemas.microsoft.com/office/drawing/2014/main" id="{9289A8D2-62FE-4168-AC74-7DE6E0D84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57" y="4137489"/>
            <a:ext cx="4889500" cy="2697716"/>
          </a:xfrm>
          <a:prstGeom prst="rect">
            <a:avLst/>
          </a:prstGeom>
        </p:spPr>
      </p:pic>
      <p:pic>
        <p:nvPicPr>
          <p:cNvPr id="5" name="Picture 4">
            <a:extLst>
              <a:ext uri="{FF2B5EF4-FFF2-40B4-BE49-F238E27FC236}">
                <a16:creationId xmlns:a16="http://schemas.microsoft.com/office/drawing/2014/main" id="{162FA079-D714-433C-BE93-73CC521C0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512" y="4114696"/>
            <a:ext cx="4726488" cy="2743303"/>
          </a:xfrm>
          <a:prstGeom prst="rect">
            <a:avLst/>
          </a:prstGeom>
        </p:spPr>
      </p:pic>
      <p:pic>
        <p:nvPicPr>
          <p:cNvPr id="6" name="Picture 5">
            <a:extLst>
              <a:ext uri="{FF2B5EF4-FFF2-40B4-BE49-F238E27FC236}">
                <a16:creationId xmlns:a16="http://schemas.microsoft.com/office/drawing/2014/main" id="{DFCCB35A-9917-4CEB-B2D2-FAA6A69E9DCA}"/>
              </a:ext>
            </a:extLst>
          </p:cNvPr>
          <p:cNvPicPr>
            <a:picLocks noChangeAspect="1"/>
          </p:cNvPicPr>
          <p:nvPr/>
        </p:nvPicPr>
        <p:blipFill>
          <a:blip r:embed="rId4"/>
          <a:stretch>
            <a:fillRect/>
          </a:stretch>
        </p:blipFill>
        <p:spPr>
          <a:xfrm>
            <a:off x="9030095" y="243915"/>
            <a:ext cx="3161905" cy="749206"/>
          </a:xfrm>
          <a:prstGeom prst="rect">
            <a:avLst/>
          </a:prstGeom>
        </p:spPr>
      </p:pic>
    </p:spTree>
    <p:extLst>
      <p:ext uri="{BB962C8B-B14F-4D97-AF65-F5344CB8AC3E}">
        <p14:creationId xmlns:p14="http://schemas.microsoft.com/office/powerpoint/2010/main" val="57395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030B-46F6-4329-AC8B-BF0241CC293F}"/>
              </a:ext>
            </a:extLst>
          </p:cNvPr>
          <p:cNvSpPr>
            <a:spLocks noGrp="1"/>
          </p:cNvSpPr>
          <p:nvPr>
            <p:ph type="title"/>
          </p:nvPr>
        </p:nvSpPr>
        <p:spPr/>
        <p:txBody>
          <a:bodyPr/>
          <a:lstStyle/>
          <a:p>
            <a:pPr algn="ctr"/>
            <a:r>
              <a:rPr lang="en-ZA" dirty="0"/>
              <a:t>Change USB to USB-C.</a:t>
            </a:r>
            <a:br>
              <a:rPr lang="en-ZA" dirty="0"/>
            </a:br>
            <a:endParaRPr lang="en-ZA" dirty="0"/>
          </a:p>
        </p:txBody>
      </p:sp>
      <p:sp>
        <p:nvSpPr>
          <p:cNvPr id="3" name="Content Placeholder 2">
            <a:extLst>
              <a:ext uri="{FF2B5EF4-FFF2-40B4-BE49-F238E27FC236}">
                <a16:creationId xmlns:a16="http://schemas.microsoft.com/office/drawing/2014/main" id="{F7ED388C-D8C9-42D7-B4DC-E113119009AC}"/>
              </a:ext>
            </a:extLst>
          </p:cNvPr>
          <p:cNvSpPr>
            <a:spLocks noGrp="1"/>
          </p:cNvSpPr>
          <p:nvPr>
            <p:ph idx="1"/>
          </p:nvPr>
        </p:nvSpPr>
        <p:spPr/>
        <p:txBody>
          <a:bodyPr/>
          <a:lstStyle/>
          <a:p>
            <a:pPr>
              <a:spcBef>
                <a:spcPts val="600"/>
              </a:spcBef>
              <a:buFont typeface="Wingdings" panose="05000000000000000000" pitchFamily="2" charset="2"/>
              <a:buChar char="Ø"/>
            </a:pPr>
            <a:r>
              <a:rPr lang="en-ZA" dirty="0"/>
              <a:t>We need the USB port however, we want it to be USB-C.</a:t>
            </a:r>
          </a:p>
          <a:p>
            <a:pPr>
              <a:spcBef>
                <a:spcPts val="600"/>
              </a:spcBef>
              <a:buFont typeface="Wingdings" panose="05000000000000000000" pitchFamily="2" charset="2"/>
              <a:buChar char="Ø"/>
            </a:pPr>
            <a:r>
              <a:rPr lang="en-ZA" dirty="0"/>
              <a:t>This is so that the drivers can’t plug in phone charger to device.</a:t>
            </a:r>
          </a:p>
          <a:p>
            <a:pPr>
              <a:spcBef>
                <a:spcPts val="600"/>
              </a:spcBef>
              <a:buFont typeface="Wingdings" panose="05000000000000000000" pitchFamily="2" charset="2"/>
              <a:buChar char="Ø"/>
            </a:pPr>
            <a:r>
              <a:rPr lang="en-ZA" dirty="0"/>
              <a:t>Also the drivers are more likely to tamper with normal USB.</a:t>
            </a:r>
          </a:p>
          <a:p>
            <a:pPr>
              <a:spcBef>
                <a:spcPts val="600"/>
              </a:spcBef>
              <a:buFont typeface="Wingdings" panose="05000000000000000000" pitchFamily="2" charset="2"/>
              <a:buChar char="Ø"/>
            </a:pPr>
            <a:r>
              <a:rPr lang="en-ZA" dirty="0"/>
              <a:t>The USB port must also have a lock function.</a:t>
            </a:r>
          </a:p>
          <a:p>
            <a:endParaRPr lang="en-ZA" dirty="0"/>
          </a:p>
        </p:txBody>
      </p:sp>
      <p:pic>
        <p:nvPicPr>
          <p:cNvPr id="4" name="Picture 3">
            <a:extLst>
              <a:ext uri="{FF2B5EF4-FFF2-40B4-BE49-F238E27FC236}">
                <a16:creationId xmlns:a16="http://schemas.microsoft.com/office/drawing/2014/main" id="{C4206B90-9E69-4193-B183-403E0E552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8" y="4471791"/>
            <a:ext cx="3588509" cy="2238984"/>
          </a:xfrm>
          <a:prstGeom prst="rect">
            <a:avLst/>
          </a:prstGeom>
        </p:spPr>
      </p:pic>
      <p:pic>
        <p:nvPicPr>
          <p:cNvPr id="6" name="Picture 5">
            <a:extLst>
              <a:ext uri="{FF2B5EF4-FFF2-40B4-BE49-F238E27FC236}">
                <a16:creationId xmlns:a16="http://schemas.microsoft.com/office/drawing/2014/main" id="{FCE4A0E9-C9C7-42D1-9752-4179E141F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685" y="4471791"/>
            <a:ext cx="2425700" cy="2298700"/>
          </a:xfrm>
          <a:prstGeom prst="rect">
            <a:avLst/>
          </a:prstGeom>
        </p:spPr>
      </p:pic>
      <p:pic>
        <p:nvPicPr>
          <p:cNvPr id="8" name="Picture 7">
            <a:extLst>
              <a:ext uri="{FF2B5EF4-FFF2-40B4-BE49-F238E27FC236}">
                <a16:creationId xmlns:a16="http://schemas.microsoft.com/office/drawing/2014/main" id="{091C14A2-4378-469A-9BF5-7F5E046C0FDB}"/>
              </a:ext>
            </a:extLst>
          </p:cNvPr>
          <p:cNvPicPr>
            <a:picLocks noChangeAspect="1"/>
          </p:cNvPicPr>
          <p:nvPr/>
        </p:nvPicPr>
        <p:blipFill>
          <a:blip r:embed="rId4"/>
          <a:stretch>
            <a:fillRect/>
          </a:stretch>
        </p:blipFill>
        <p:spPr>
          <a:xfrm>
            <a:off x="4038955" y="5220929"/>
            <a:ext cx="1610376" cy="800424"/>
          </a:xfrm>
          <a:prstGeom prst="rect">
            <a:avLst/>
          </a:prstGeom>
        </p:spPr>
      </p:pic>
      <p:pic>
        <p:nvPicPr>
          <p:cNvPr id="7" name="Picture 6">
            <a:extLst>
              <a:ext uri="{FF2B5EF4-FFF2-40B4-BE49-F238E27FC236}">
                <a16:creationId xmlns:a16="http://schemas.microsoft.com/office/drawing/2014/main" id="{638CBE79-ADAA-42EB-ADB5-FA6FA9F5C1FA}"/>
              </a:ext>
            </a:extLst>
          </p:cNvPr>
          <p:cNvPicPr>
            <a:picLocks noChangeAspect="1"/>
          </p:cNvPicPr>
          <p:nvPr/>
        </p:nvPicPr>
        <p:blipFill>
          <a:blip r:embed="rId5"/>
          <a:stretch>
            <a:fillRect/>
          </a:stretch>
        </p:blipFill>
        <p:spPr>
          <a:xfrm>
            <a:off x="9030095" y="243915"/>
            <a:ext cx="3161905" cy="749206"/>
          </a:xfrm>
          <a:prstGeom prst="rect">
            <a:avLst/>
          </a:prstGeom>
        </p:spPr>
      </p:pic>
    </p:spTree>
    <p:extLst>
      <p:ext uri="{BB962C8B-B14F-4D97-AF65-F5344CB8AC3E}">
        <p14:creationId xmlns:p14="http://schemas.microsoft.com/office/powerpoint/2010/main" val="136733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52B1-8CE2-455C-9055-B11B9DF9D14C}"/>
              </a:ext>
            </a:extLst>
          </p:cNvPr>
          <p:cNvSpPr>
            <a:spLocks noGrp="1"/>
          </p:cNvSpPr>
          <p:nvPr>
            <p:ph type="title"/>
          </p:nvPr>
        </p:nvSpPr>
        <p:spPr/>
        <p:txBody>
          <a:bodyPr/>
          <a:lstStyle/>
          <a:p>
            <a:pPr algn="ctr"/>
            <a:r>
              <a:rPr lang="en-ZA" dirty="0"/>
              <a:t>Remove </a:t>
            </a:r>
            <a:r>
              <a:rPr lang="en-ZA" dirty="0" err="1"/>
              <a:t>Qnap</a:t>
            </a:r>
            <a:r>
              <a:rPr lang="en-ZA" dirty="0"/>
              <a:t> lock power off function.</a:t>
            </a:r>
          </a:p>
        </p:txBody>
      </p:sp>
      <p:sp>
        <p:nvSpPr>
          <p:cNvPr id="3" name="Content Placeholder 2">
            <a:extLst>
              <a:ext uri="{FF2B5EF4-FFF2-40B4-BE49-F238E27FC236}">
                <a16:creationId xmlns:a16="http://schemas.microsoft.com/office/drawing/2014/main" id="{533C9212-17E0-492B-B194-73AB77E8C1F4}"/>
              </a:ext>
            </a:extLst>
          </p:cNvPr>
          <p:cNvSpPr>
            <a:spLocks noGrp="1"/>
          </p:cNvSpPr>
          <p:nvPr>
            <p:ph idx="1"/>
          </p:nvPr>
        </p:nvSpPr>
        <p:spPr/>
        <p:txBody>
          <a:bodyPr/>
          <a:lstStyle/>
          <a:p>
            <a:pPr>
              <a:spcBef>
                <a:spcPts val="600"/>
              </a:spcBef>
              <a:buFont typeface="Wingdings" panose="05000000000000000000" pitchFamily="2" charset="2"/>
              <a:buChar char="Ø"/>
            </a:pPr>
            <a:r>
              <a:rPr lang="en-ZA" dirty="0"/>
              <a:t>The device’s lock power off function needs to be removed.</a:t>
            </a:r>
          </a:p>
          <a:p>
            <a:pPr>
              <a:spcBef>
                <a:spcPts val="600"/>
              </a:spcBef>
              <a:buFont typeface="Wingdings" panose="05000000000000000000" pitchFamily="2" charset="2"/>
              <a:buChar char="Ø"/>
            </a:pPr>
            <a:r>
              <a:rPr lang="en-ZA" dirty="0"/>
              <a:t>Drivers can easily tamper with the device’s </a:t>
            </a:r>
            <a:r>
              <a:rPr lang="en-ZA" dirty="0" err="1"/>
              <a:t>Qnap</a:t>
            </a:r>
            <a:r>
              <a:rPr lang="en-ZA" dirty="0"/>
              <a:t>.</a:t>
            </a:r>
          </a:p>
          <a:p>
            <a:pPr>
              <a:spcBef>
                <a:spcPts val="600"/>
              </a:spcBef>
              <a:buFont typeface="Wingdings" panose="05000000000000000000" pitchFamily="2" charset="2"/>
              <a:buChar char="Ø"/>
            </a:pPr>
            <a:r>
              <a:rPr lang="en-ZA" dirty="0"/>
              <a:t>For this reason we need to improve the lock or remove it.</a:t>
            </a:r>
          </a:p>
          <a:p>
            <a:endParaRPr lang="en-ZA" dirty="0"/>
          </a:p>
        </p:txBody>
      </p:sp>
      <p:pic>
        <p:nvPicPr>
          <p:cNvPr id="4" name="Picture 3">
            <a:extLst>
              <a:ext uri="{FF2B5EF4-FFF2-40B4-BE49-F238E27FC236}">
                <a16:creationId xmlns:a16="http://schemas.microsoft.com/office/drawing/2014/main" id="{DE9B3BF8-4242-4701-8148-D630CACB6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6909" y="3971532"/>
            <a:ext cx="2114642" cy="2617940"/>
          </a:xfrm>
          <a:prstGeom prst="rect">
            <a:avLst/>
          </a:prstGeom>
        </p:spPr>
      </p:pic>
      <p:pic>
        <p:nvPicPr>
          <p:cNvPr id="5" name="Picture 4">
            <a:extLst>
              <a:ext uri="{FF2B5EF4-FFF2-40B4-BE49-F238E27FC236}">
                <a16:creationId xmlns:a16="http://schemas.microsoft.com/office/drawing/2014/main" id="{7FB1017B-9EAF-46C2-AAC7-1467106C2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40855" y="4067403"/>
            <a:ext cx="2114644" cy="2426196"/>
          </a:xfrm>
          <a:prstGeom prst="rect">
            <a:avLst/>
          </a:prstGeom>
        </p:spPr>
      </p:pic>
      <p:pic>
        <p:nvPicPr>
          <p:cNvPr id="6" name="Picture 5">
            <a:extLst>
              <a:ext uri="{FF2B5EF4-FFF2-40B4-BE49-F238E27FC236}">
                <a16:creationId xmlns:a16="http://schemas.microsoft.com/office/drawing/2014/main" id="{CB30B899-7363-40FC-A90D-359E95DB4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154" y="4223179"/>
            <a:ext cx="2591563" cy="2114644"/>
          </a:xfrm>
          <a:prstGeom prst="rect">
            <a:avLst/>
          </a:prstGeom>
        </p:spPr>
      </p:pic>
      <p:pic>
        <p:nvPicPr>
          <p:cNvPr id="7" name="Picture 6">
            <a:extLst>
              <a:ext uri="{FF2B5EF4-FFF2-40B4-BE49-F238E27FC236}">
                <a16:creationId xmlns:a16="http://schemas.microsoft.com/office/drawing/2014/main" id="{8DBFD573-AF58-48CB-9E7D-6B7D7423C4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4105" y="4223179"/>
            <a:ext cx="2268791" cy="2114644"/>
          </a:xfrm>
          <a:prstGeom prst="rect">
            <a:avLst/>
          </a:prstGeom>
        </p:spPr>
      </p:pic>
      <p:pic>
        <p:nvPicPr>
          <p:cNvPr id="8" name="Picture 7">
            <a:extLst>
              <a:ext uri="{FF2B5EF4-FFF2-40B4-BE49-F238E27FC236}">
                <a16:creationId xmlns:a16="http://schemas.microsoft.com/office/drawing/2014/main" id="{91ED31D2-E77B-4FAC-BC76-027D0614DBA6}"/>
              </a:ext>
            </a:extLst>
          </p:cNvPr>
          <p:cNvPicPr>
            <a:picLocks noChangeAspect="1"/>
          </p:cNvPicPr>
          <p:nvPr/>
        </p:nvPicPr>
        <p:blipFill>
          <a:blip r:embed="rId6"/>
          <a:stretch>
            <a:fillRect/>
          </a:stretch>
        </p:blipFill>
        <p:spPr>
          <a:xfrm>
            <a:off x="9030095" y="243915"/>
            <a:ext cx="3161905" cy="749206"/>
          </a:xfrm>
          <a:prstGeom prst="rect">
            <a:avLst/>
          </a:prstGeom>
        </p:spPr>
      </p:pic>
    </p:spTree>
    <p:extLst>
      <p:ext uri="{BB962C8B-B14F-4D97-AF65-F5344CB8AC3E}">
        <p14:creationId xmlns:p14="http://schemas.microsoft.com/office/powerpoint/2010/main" val="280308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175C-5B27-405E-A2B5-2C489DFBCE5E}"/>
              </a:ext>
            </a:extLst>
          </p:cNvPr>
          <p:cNvSpPr>
            <a:spLocks noGrp="1"/>
          </p:cNvSpPr>
          <p:nvPr>
            <p:ph type="title"/>
          </p:nvPr>
        </p:nvSpPr>
        <p:spPr/>
        <p:txBody>
          <a:bodyPr/>
          <a:lstStyle/>
          <a:p>
            <a:pPr algn="ctr"/>
            <a:r>
              <a:rPr lang="en-ZA" dirty="0"/>
              <a:t>Scan HDD/SD integrity and lifespan.</a:t>
            </a:r>
            <a:br>
              <a:rPr lang="en-ZA" dirty="0"/>
            </a:br>
            <a:endParaRPr lang="en-ZA" dirty="0"/>
          </a:p>
        </p:txBody>
      </p:sp>
      <p:sp>
        <p:nvSpPr>
          <p:cNvPr id="3" name="Content Placeholder 2">
            <a:extLst>
              <a:ext uri="{FF2B5EF4-FFF2-40B4-BE49-F238E27FC236}">
                <a16:creationId xmlns:a16="http://schemas.microsoft.com/office/drawing/2014/main" id="{C0EB2A8A-B246-4006-9C3E-93869D4615EC}"/>
              </a:ext>
            </a:extLst>
          </p:cNvPr>
          <p:cNvSpPr>
            <a:spLocks noGrp="1"/>
          </p:cNvSpPr>
          <p:nvPr>
            <p:ph idx="1"/>
          </p:nvPr>
        </p:nvSpPr>
        <p:spPr>
          <a:xfrm>
            <a:off x="1141412" y="2249487"/>
            <a:ext cx="6436835" cy="3541714"/>
          </a:xfrm>
        </p:spPr>
        <p:txBody>
          <a:bodyPr>
            <a:normAutofit fontScale="92500"/>
          </a:bodyPr>
          <a:lstStyle/>
          <a:p>
            <a:pPr>
              <a:spcBef>
                <a:spcPts val="600"/>
              </a:spcBef>
              <a:buFont typeface="Wingdings" panose="05000000000000000000" pitchFamily="2" charset="2"/>
              <a:buChar char="Ø"/>
            </a:pPr>
            <a:r>
              <a:rPr lang="en-ZA" dirty="0"/>
              <a:t>The storage lifespan needs to be scanned in the device.</a:t>
            </a:r>
          </a:p>
          <a:p>
            <a:pPr>
              <a:spcBef>
                <a:spcPts val="600"/>
              </a:spcBef>
              <a:buFont typeface="Wingdings" panose="05000000000000000000" pitchFamily="2" charset="2"/>
              <a:buChar char="Ø"/>
            </a:pPr>
            <a:r>
              <a:rPr lang="en-ZA" dirty="0"/>
              <a:t>We need to determine the health of the HDD and SD.</a:t>
            </a:r>
          </a:p>
          <a:p>
            <a:pPr>
              <a:spcBef>
                <a:spcPts val="600"/>
              </a:spcBef>
              <a:buFont typeface="Wingdings" panose="05000000000000000000" pitchFamily="2" charset="2"/>
              <a:buChar char="Ø"/>
            </a:pPr>
            <a:r>
              <a:rPr lang="en-ZA" dirty="0"/>
              <a:t>This is important for client satisfaction and security.</a:t>
            </a:r>
          </a:p>
          <a:p>
            <a:pPr>
              <a:spcBef>
                <a:spcPts val="600"/>
              </a:spcBef>
              <a:buFont typeface="Wingdings" panose="05000000000000000000" pitchFamily="2" charset="2"/>
              <a:buChar char="Ø"/>
            </a:pPr>
            <a:r>
              <a:rPr lang="en-ZA" dirty="0"/>
              <a:t>Example is the Linux </a:t>
            </a:r>
            <a:r>
              <a:rPr lang="en-ZA" dirty="0" err="1"/>
              <a:t>fsck</a:t>
            </a:r>
            <a:r>
              <a:rPr lang="en-ZA" dirty="0"/>
              <a:t> command.</a:t>
            </a:r>
          </a:p>
          <a:p>
            <a:pPr>
              <a:spcBef>
                <a:spcPts val="600"/>
              </a:spcBef>
              <a:buFont typeface="Wingdings" panose="05000000000000000000" pitchFamily="2" charset="2"/>
              <a:buChar char="Ø"/>
            </a:pPr>
            <a:r>
              <a:rPr lang="en-ZA" dirty="0"/>
              <a:t>You can use the </a:t>
            </a:r>
            <a:r>
              <a:rPr lang="en-ZA" dirty="0" err="1"/>
              <a:t>Busybox</a:t>
            </a:r>
            <a:r>
              <a:rPr lang="en-ZA" dirty="0"/>
              <a:t> equivalent.</a:t>
            </a:r>
          </a:p>
          <a:p>
            <a:pPr>
              <a:spcBef>
                <a:spcPts val="600"/>
              </a:spcBef>
              <a:buFont typeface="Wingdings" panose="05000000000000000000" pitchFamily="2" charset="2"/>
              <a:buChar char="Ø"/>
            </a:pPr>
            <a:endParaRPr lang="en-ZA" dirty="0"/>
          </a:p>
        </p:txBody>
      </p:sp>
      <p:pic>
        <p:nvPicPr>
          <p:cNvPr id="4" name="Picture 3">
            <a:extLst>
              <a:ext uri="{FF2B5EF4-FFF2-40B4-BE49-F238E27FC236}">
                <a16:creationId xmlns:a16="http://schemas.microsoft.com/office/drawing/2014/main" id="{83AC8FBD-2800-484C-8542-BB53BE925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247" y="3019421"/>
            <a:ext cx="4613753" cy="3838579"/>
          </a:xfrm>
          <a:prstGeom prst="rect">
            <a:avLst/>
          </a:prstGeom>
        </p:spPr>
      </p:pic>
      <p:pic>
        <p:nvPicPr>
          <p:cNvPr id="5" name="Picture 4">
            <a:extLst>
              <a:ext uri="{FF2B5EF4-FFF2-40B4-BE49-F238E27FC236}">
                <a16:creationId xmlns:a16="http://schemas.microsoft.com/office/drawing/2014/main" id="{AAA399B4-EC92-493D-B85D-975D98D91837}"/>
              </a:ext>
            </a:extLst>
          </p:cNvPr>
          <p:cNvPicPr>
            <a:picLocks noChangeAspect="1"/>
          </p:cNvPicPr>
          <p:nvPr/>
        </p:nvPicPr>
        <p:blipFill>
          <a:blip r:embed="rId3"/>
          <a:stretch>
            <a:fillRect/>
          </a:stretch>
        </p:blipFill>
        <p:spPr>
          <a:xfrm>
            <a:off x="9030095" y="91516"/>
            <a:ext cx="3161905" cy="749206"/>
          </a:xfrm>
          <a:prstGeom prst="rect">
            <a:avLst/>
          </a:prstGeom>
        </p:spPr>
      </p:pic>
    </p:spTree>
    <p:extLst>
      <p:ext uri="{BB962C8B-B14F-4D97-AF65-F5344CB8AC3E}">
        <p14:creationId xmlns:p14="http://schemas.microsoft.com/office/powerpoint/2010/main" val="1043204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9435-04A5-4422-9A65-4C6559EC5E61}"/>
              </a:ext>
            </a:extLst>
          </p:cNvPr>
          <p:cNvSpPr>
            <a:spLocks noGrp="1"/>
          </p:cNvSpPr>
          <p:nvPr>
            <p:ph type="title"/>
          </p:nvPr>
        </p:nvSpPr>
        <p:spPr/>
        <p:txBody>
          <a:bodyPr/>
          <a:lstStyle/>
          <a:p>
            <a:pPr algn="ctr"/>
            <a:r>
              <a:rPr lang="en-ZA" dirty="0"/>
              <a:t>Add barcode to each PCB board sent to us.</a:t>
            </a:r>
            <a:br>
              <a:rPr lang="en-ZA" dirty="0"/>
            </a:br>
            <a:endParaRPr lang="en-ZA" dirty="0"/>
          </a:p>
        </p:txBody>
      </p:sp>
      <p:sp>
        <p:nvSpPr>
          <p:cNvPr id="3" name="Content Placeholder 2">
            <a:extLst>
              <a:ext uri="{FF2B5EF4-FFF2-40B4-BE49-F238E27FC236}">
                <a16:creationId xmlns:a16="http://schemas.microsoft.com/office/drawing/2014/main" id="{B1603511-59DE-4358-8228-E42770B8BC42}"/>
              </a:ext>
            </a:extLst>
          </p:cNvPr>
          <p:cNvSpPr>
            <a:spLocks noGrp="1"/>
          </p:cNvSpPr>
          <p:nvPr>
            <p:ph idx="1"/>
          </p:nvPr>
        </p:nvSpPr>
        <p:spPr/>
        <p:txBody>
          <a:bodyPr/>
          <a:lstStyle/>
          <a:p>
            <a:pPr>
              <a:spcBef>
                <a:spcPts val="600"/>
              </a:spcBef>
              <a:buFont typeface="Wingdings" panose="05000000000000000000" pitchFamily="2" charset="2"/>
              <a:buChar char="Ø"/>
            </a:pPr>
            <a:r>
              <a:rPr lang="en-ZA" dirty="0"/>
              <a:t>Each PCB board sent to us must have a barcode printed barcode.</a:t>
            </a:r>
          </a:p>
          <a:p>
            <a:pPr>
              <a:spcBef>
                <a:spcPts val="600"/>
              </a:spcBef>
              <a:buFont typeface="Wingdings" panose="05000000000000000000" pitchFamily="2" charset="2"/>
              <a:buChar char="Ø"/>
            </a:pPr>
            <a:r>
              <a:rPr lang="en-ZA" dirty="0"/>
              <a:t>This is needed for stock control and for general stock keep.</a:t>
            </a:r>
          </a:p>
          <a:p>
            <a:endParaRPr lang="en-ZA" dirty="0"/>
          </a:p>
        </p:txBody>
      </p:sp>
      <p:pic>
        <p:nvPicPr>
          <p:cNvPr id="4" name="Picture 3">
            <a:extLst>
              <a:ext uri="{FF2B5EF4-FFF2-40B4-BE49-F238E27FC236}">
                <a16:creationId xmlns:a16="http://schemas.microsoft.com/office/drawing/2014/main" id="{4E13FA06-4386-46A2-9342-E681378CB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07" y="3499557"/>
            <a:ext cx="4419600" cy="3070578"/>
          </a:xfrm>
          <a:prstGeom prst="rect">
            <a:avLst/>
          </a:prstGeom>
        </p:spPr>
      </p:pic>
      <p:pic>
        <p:nvPicPr>
          <p:cNvPr id="5" name="Picture 4">
            <a:extLst>
              <a:ext uri="{FF2B5EF4-FFF2-40B4-BE49-F238E27FC236}">
                <a16:creationId xmlns:a16="http://schemas.microsoft.com/office/drawing/2014/main" id="{32F13399-9DF9-4FEA-A54F-DD670D095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199" y="3499557"/>
            <a:ext cx="4305124" cy="3070578"/>
          </a:xfrm>
          <a:prstGeom prst="rect">
            <a:avLst/>
          </a:prstGeom>
        </p:spPr>
      </p:pic>
      <p:pic>
        <p:nvPicPr>
          <p:cNvPr id="6" name="Picture 5">
            <a:extLst>
              <a:ext uri="{FF2B5EF4-FFF2-40B4-BE49-F238E27FC236}">
                <a16:creationId xmlns:a16="http://schemas.microsoft.com/office/drawing/2014/main" id="{484F0759-5AE9-4667-A1F1-AF9DAB02FBBE}"/>
              </a:ext>
            </a:extLst>
          </p:cNvPr>
          <p:cNvPicPr>
            <a:picLocks noChangeAspect="1"/>
          </p:cNvPicPr>
          <p:nvPr/>
        </p:nvPicPr>
        <p:blipFill>
          <a:blip r:embed="rId4"/>
          <a:stretch>
            <a:fillRect/>
          </a:stretch>
        </p:blipFill>
        <p:spPr>
          <a:xfrm>
            <a:off x="9030095" y="91516"/>
            <a:ext cx="3161905" cy="749206"/>
          </a:xfrm>
          <a:prstGeom prst="rect">
            <a:avLst/>
          </a:prstGeom>
        </p:spPr>
      </p:pic>
    </p:spTree>
    <p:extLst>
      <p:ext uri="{BB962C8B-B14F-4D97-AF65-F5344CB8AC3E}">
        <p14:creationId xmlns:p14="http://schemas.microsoft.com/office/powerpoint/2010/main" val="280872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B740-3652-4030-8885-79CE5FCC4F35}"/>
              </a:ext>
            </a:extLst>
          </p:cNvPr>
          <p:cNvSpPr>
            <a:spLocks noGrp="1"/>
          </p:cNvSpPr>
          <p:nvPr>
            <p:ph type="title"/>
          </p:nvPr>
        </p:nvSpPr>
        <p:spPr/>
        <p:txBody>
          <a:bodyPr/>
          <a:lstStyle/>
          <a:p>
            <a:pPr algn="ctr"/>
            <a:r>
              <a:rPr lang="en-ZA" dirty="0"/>
              <a:t>Change 6-digit password.</a:t>
            </a:r>
            <a:br>
              <a:rPr lang="en-ZA" dirty="0"/>
            </a:br>
            <a:endParaRPr lang="en-ZA" dirty="0"/>
          </a:p>
        </p:txBody>
      </p:sp>
      <p:sp>
        <p:nvSpPr>
          <p:cNvPr id="3" name="Content Placeholder 2">
            <a:extLst>
              <a:ext uri="{FF2B5EF4-FFF2-40B4-BE49-F238E27FC236}">
                <a16:creationId xmlns:a16="http://schemas.microsoft.com/office/drawing/2014/main" id="{066BF85E-7E00-4FC6-AF43-3BCFDF184667}"/>
              </a:ext>
            </a:extLst>
          </p:cNvPr>
          <p:cNvSpPr>
            <a:spLocks noGrp="1"/>
          </p:cNvSpPr>
          <p:nvPr>
            <p:ph idx="1"/>
          </p:nvPr>
        </p:nvSpPr>
        <p:spPr>
          <a:xfrm>
            <a:off x="783771" y="2249487"/>
            <a:ext cx="8294916" cy="3541714"/>
          </a:xfrm>
        </p:spPr>
        <p:txBody>
          <a:bodyPr/>
          <a:lstStyle/>
          <a:p>
            <a:pPr>
              <a:spcBef>
                <a:spcPts val="600"/>
              </a:spcBef>
              <a:buFont typeface="Wingdings" panose="05000000000000000000" pitchFamily="2" charset="2"/>
              <a:buChar char="Ø"/>
            </a:pPr>
            <a:r>
              <a:rPr lang="en-ZA" dirty="0"/>
              <a:t>The 6-digit password on the device is extremely vulnerable.</a:t>
            </a:r>
          </a:p>
          <a:p>
            <a:pPr>
              <a:spcBef>
                <a:spcPts val="600"/>
              </a:spcBef>
              <a:buFont typeface="Wingdings" panose="05000000000000000000" pitchFamily="2" charset="2"/>
              <a:buChar char="Ø"/>
            </a:pPr>
            <a:r>
              <a:rPr lang="en-ZA" dirty="0"/>
              <a:t>This needs to be changed moving forward to insure security.</a:t>
            </a:r>
          </a:p>
          <a:p>
            <a:pPr>
              <a:spcBef>
                <a:spcPts val="600"/>
              </a:spcBef>
              <a:buFont typeface="Wingdings" panose="05000000000000000000" pitchFamily="2" charset="2"/>
              <a:buChar char="Ø"/>
            </a:pPr>
            <a:r>
              <a:rPr lang="en-ZA" dirty="0">
                <a:hlinkClick r:id="rId2"/>
              </a:rPr>
              <a:t>Link1</a:t>
            </a:r>
            <a:r>
              <a:rPr lang="en-ZA" dirty="0"/>
              <a:t> </a:t>
            </a:r>
            <a:r>
              <a:rPr lang="en-ZA" dirty="0">
                <a:hlinkClick r:id="rId3"/>
              </a:rPr>
              <a:t>Link2</a:t>
            </a:r>
            <a:endParaRPr lang="en-ZA" dirty="0"/>
          </a:p>
          <a:p>
            <a:endParaRPr lang="en-ZA" dirty="0"/>
          </a:p>
        </p:txBody>
      </p:sp>
      <p:pic>
        <p:nvPicPr>
          <p:cNvPr id="4" name="Picture 3">
            <a:extLst>
              <a:ext uri="{FF2B5EF4-FFF2-40B4-BE49-F238E27FC236}">
                <a16:creationId xmlns:a16="http://schemas.microsoft.com/office/drawing/2014/main" id="{774E4BD9-743F-4408-99B0-6C8D16F95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387" y="3420533"/>
            <a:ext cx="3909991" cy="3437467"/>
          </a:xfrm>
          <a:prstGeom prst="rect">
            <a:avLst/>
          </a:prstGeom>
        </p:spPr>
      </p:pic>
      <p:pic>
        <p:nvPicPr>
          <p:cNvPr id="5" name="Picture 4">
            <a:extLst>
              <a:ext uri="{FF2B5EF4-FFF2-40B4-BE49-F238E27FC236}">
                <a16:creationId xmlns:a16="http://schemas.microsoft.com/office/drawing/2014/main" id="{41745289-D2A1-49D2-9D6C-FAC0DE1E4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5689" y="2297357"/>
            <a:ext cx="3646311" cy="4560643"/>
          </a:xfrm>
          <a:prstGeom prst="rect">
            <a:avLst/>
          </a:prstGeom>
        </p:spPr>
      </p:pic>
      <p:pic>
        <p:nvPicPr>
          <p:cNvPr id="6" name="Picture 5">
            <a:extLst>
              <a:ext uri="{FF2B5EF4-FFF2-40B4-BE49-F238E27FC236}">
                <a16:creationId xmlns:a16="http://schemas.microsoft.com/office/drawing/2014/main" id="{65F02141-5EC8-4E13-BBCF-E81A3D54E2AF}"/>
              </a:ext>
            </a:extLst>
          </p:cNvPr>
          <p:cNvPicPr>
            <a:picLocks noChangeAspect="1"/>
          </p:cNvPicPr>
          <p:nvPr/>
        </p:nvPicPr>
        <p:blipFill>
          <a:blip r:embed="rId6"/>
          <a:stretch>
            <a:fillRect/>
          </a:stretch>
        </p:blipFill>
        <p:spPr>
          <a:xfrm>
            <a:off x="9030095" y="243915"/>
            <a:ext cx="3161905" cy="749206"/>
          </a:xfrm>
          <a:prstGeom prst="rect">
            <a:avLst/>
          </a:prstGeom>
        </p:spPr>
      </p:pic>
    </p:spTree>
    <p:extLst>
      <p:ext uri="{BB962C8B-B14F-4D97-AF65-F5344CB8AC3E}">
        <p14:creationId xmlns:p14="http://schemas.microsoft.com/office/powerpoint/2010/main" val="4086418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3015-CFA7-4858-8813-9F95C6556E55}"/>
              </a:ext>
            </a:extLst>
          </p:cNvPr>
          <p:cNvSpPr>
            <a:spLocks noGrp="1"/>
          </p:cNvSpPr>
          <p:nvPr>
            <p:ph type="title"/>
          </p:nvPr>
        </p:nvSpPr>
        <p:spPr/>
        <p:txBody>
          <a:bodyPr/>
          <a:lstStyle/>
          <a:p>
            <a:pPr algn="ctr"/>
            <a:r>
              <a:rPr lang="en-ZA" dirty="0"/>
              <a:t>Minimise HDD/SD card errors.</a:t>
            </a:r>
            <a:br>
              <a:rPr lang="en-ZA" dirty="0"/>
            </a:br>
            <a:endParaRPr lang="en-ZA" dirty="0"/>
          </a:p>
        </p:txBody>
      </p:sp>
      <p:sp>
        <p:nvSpPr>
          <p:cNvPr id="3" name="Content Placeholder 2">
            <a:extLst>
              <a:ext uri="{FF2B5EF4-FFF2-40B4-BE49-F238E27FC236}">
                <a16:creationId xmlns:a16="http://schemas.microsoft.com/office/drawing/2014/main" id="{1FDC1FE5-4007-4AB8-8F44-BD8E24C24175}"/>
              </a:ext>
            </a:extLst>
          </p:cNvPr>
          <p:cNvSpPr>
            <a:spLocks noGrp="1"/>
          </p:cNvSpPr>
          <p:nvPr>
            <p:ph idx="1"/>
          </p:nvPr>
        </p:nvSpPr>
        <p:spPr/>
        <p:txBody>
          <a:bodyPr>
            <a:normAutofit fontScale="85000" lnSpcReduction="20000"/>
          </a:bodyPr>
          <a:lstStyle/>
          <a:p>
            <a:pPr>
              <a:spcBef>
                <a:spcPts val="600"/>
              </a:spcBef>
              <a:buFont typeface="Wingdings" panose="05000000000000000000" pitchFamily="2" charset="2"/>
              <a:buChar char="Ø"/>
            </a:pPr>
            <a:r>
              <a:rPr lang="en-ZA" dirty="0"/>
              <a:t>T17051603 Firmware does not report a HDD error.</a:t>
            </a:r>
          </a:p>
          <a:p>
            <a:pPr>
              <a:spcBef>
                <a:spcPts val="600"/>
              </a:spcBef>
              <a:buFont typeface="Wingdings" panose="05000000000000000000" pitchFamily="2" charset="2"/>
              <a:buChar char="Ø"/>
            </a:pPr>
            <a:r>
              <a:rPr lang="en-ZA" dirty="0"/>
              <a:t>Device stops recording and there is no alarm.</a:t>
            </a:r>
          </a:p>
          <a:p>
            <a:pPr>
              <a:spcBef>
                <a:spcPts val="600"/>
              </a:spcBef>
              <a:buFont typeface="Wingdings" panose="05000000000000000000" pitchFamily="2" charset="2"/>
              <a:buChar char="Ø"/>
            </a:pPr>
            <a:r>
              <a:rPr lang="en-ZA" dirty="0"/>
              <a:t>The device can have a HDD error if the GPIB pins do not connect properly.</a:t>
            </a:r>
          </a:p>
          <a:p>
            <a:pPr>
              <a:spcBef>
                <a:spcPts val="600"/>
              </a:spcBef>
              <a:buFont typeface="Wingdings" panose="05000000000000000000" pitchFamily="2" charset="2"/>
              <a:buChar char="Ø"/>
            </a:pPr>
            <a:r>
              <a:rPr lang="en-ZA" dirty="0"/>
              <a:t>Old HDD’s with dirt/dust cause heat and the HDD can become faulty.</a:t>
            </a:r>
          </a:p>
          <a:p>
            <a:pPr>
              <a:spcBef>
                <a:spcPts val="600"/>
              </a:spcBef>
              <a:buFont typeface="Wingdings" panose="05000000000000000000" pitchFamily="2" charset="2"/>
              <a:buChar char="Ø"/>
            </a:pPr>
            <a:r>
              <a:rPr lang="en-ZA" dirty="0"/>
              <a:t>The HDD &amp; SD should be replaced at least 1 time each year to ensure that the devices are kept optimal.</a:t>
            </a:r>
          </a:p>
          <a:p>
            <a:pPr>
              <a:spcBef>
                <a:spcPts val="600"/>
              </a:spcBef>
              <a:buFont typeface="Wingdings" panose="05000000000000000000" pitchFamily="2" charset="2"/>
              <a:buChar char="Ø"/>
            </a:pPr>
            <a:r>
              <a:rPr lang="en-ZA" dirty="0"/>
              <a:t>SSD drives will greatly improve the reliability of the device’s storage. No moving parts etc.</a:t>
            </a:r>
          </a:p>
          <a:p>
            <a:pPr>
              <a:spcBef>
                <a:spcPts val="600"/>
              </a:spcBef>
              <a:buFont typeface="Wingdings" panose="05000000000000000000" pitchFamily="2" charset="2"/>
              <a:buChar char="Ø"/>
            </a:pPr>
            <a:r>
              <a:rPr lang="en-ZA" dirty="0"/>
              <a:t>HDD’s need to have a monitoring application on the device’s O.S.</a:t>
            </a:r>
          </a:p>
          <a:p>
            <a:pPr>
              <a:spcBef>
                <a:spcPts val="600"/>
              </a:spcBef>
              <a:buFont typeface="Wingdings" panose="05000000000000000000" pitchFamily="2" charset="2"/>
              <a:buChar char="Ø"/>
            </a:pPr>
            <a:r>
              <a:rPr lang="en-ZA" dirty="0"/>
              <a:t>Sometimes HDD &amp; SD need to be formatted for the snapshots to work.</a:t>
            </a:r>
          </a:p>
          <a:p>
            <a:endParaRPr lang="en-ZA" dirty="0"/>
          </a:p>
        </p:txBody>
      </p:sp>
      <p:pic>
        <p:nvPicPr>
          <p:cNvPr id="4" name="Picture 3">
            <a:extLst>
              <a:ext uri="{FF2B5EF4-FFF2-40B4-BE49-F238E27FC236}">
                <a16:creationId xmlns:a16="http://schemas.microsoft.com/office/drawing/2014/main" id="{8272BE7A-5026-4FF3-9FFB-6C062FD4E174}"/>
              </a:ext>
            </a:extLst>
          </p:cNvPr>
          <p:cNvPicPr>
            <a:picLocks noChangeAspect="1"/>
          </p:cNvPicPr>
          <p:nvPr/>
        </p:nvPicPr>
        <p:blipFill>
          <a:blip r:embed="rId2"/>
          <a:stretch>
            <a:fillRect/>
          </a:stretch>
        </p:blipFill>
        <p:spPr>
          <a:xfrm>
            <a:off x="9030095" y="91516"/>
            <a:ext cx="3161905" cy="749206"/>
          </a:xfrm>
          <a:prstGeom prst="rect">
            <a:avLst/>
          </a:prstGeom>
        </p:spPr>
      </p:pic>
    </p:spTree>
    <p:extLst>
      <p:ext uri="{BB962C8B-B14F-4D97-AF65-F5344CB8AC3E}">
        <p14:creationId xmlns:p14="http://schemas.microsoft.com/office/powerpoint/2010/main" val="36235278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390</TotalTime>
  <Words>1252</Words>
  <Application>Microsoft Office PowerPoint</Application>
  <PresentationFormat>Widescreen</PresentationFormat>
  <Paragraphs>100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Tw Cen MT</vt:lpstr>
      <vt:lpstr>Wingdings</vt:lpstr>
      <vt:lpstr>Circuit</vt:lpstr>
      <vt:lpstr>PowerPoint Presentation</vt:lpstr>
      <vt:lpstr>Index</vt:lpstr>
      <vt:lpstr>Encrypt the HDD and SD card.</vt:lpstr>
      <vt:lpstr>Change USB to USB-C. </vt:lpstr>
      <vt:lpstr>Remove Qnap lock power off function.</vt:lpstr>
      <vt:lpstr>Scan HDD/SD integrity and lifespan. </vt:lpstr>
      <vt:lpstr>Add barcode to each PCB board sent to us. </vt:lpstr>
      <vt:lpstr>Change 6-digit password. </vt:lpstr>
      <vt:lpstr>Minimise HDD/SD card errors. </vt:lpstr>
      <vt:lpstr>Log SIM mobile phone number in CMS. </vt:lpstr>
      <vt:lpstr>Connect laptop to configure MDVR-XXXX. </vt:lpstr>
      <vt:lpstr>Dump log file once a day to server. </vt:lpstr>
      <vt:lpstr>Tools to flash O.S to device and copy of O.S. </vt:lpstr>
      <vt:lpstr>Gerber files and schematic of device for fault finding. </vt:lpstr>
      <vt:lpstr>Testing equipment for repaired devices </vt:lpstr>
      <vt:lpstr>Function to FTP into device. </vt:lpstr>
      <vt:lpstr>Support for Busybox and Das u-boot understanding. </vt:lpstr>
      <vt:lpstr>Sending parameter messages to many devices at once. </vt:lpstr>
      <vt:lpstr>S500 device and other device options. </vt:lpstr>
      <vt:lpstr>Truck Assist Logo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MALKAVIAN</dc:creator>
  <cp:lastModifiedBy>MALKAVIAN</cp:lastModifiedBy>
  <cp:revision>9</cp:revision>
  <dcterms:created xsi:type="dcterms:W3CDTF">2019-01-12T19:45:37Z</dcterms:created>
  <dcterms:modified xsi:type="dcterms:W3CDTF">2019-01-15T15:13:06Z</dcterms:modified>
</cp:coreProperties>
</file>